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569" r:id="rId2"/>
    <p:sldId id="570" r:id="rId3"/>
    <p:sldId id="572" r:id="rId4"/>
    <p:sldId id="574" r:id="rId5"/>
    <p:sldId id="545" r:id="rId6"/>
    <p:sldId id="577" r:id="rId7"/>
    <p:sldId id="578" r:id="rId8"/>
    <p:sldId id="580" r:id="rId9"/>
    <p:sldId id="581" r:id="rId10"/>
    <p:sldId id="554" r:id="rId11"/>
    <p:sldId id="606" r:id="rId12"/>
    <p:sldId id="590" r:id="rId13"/>
    <p:sldId id="551" r:id="rId14"/>
    <p:sldId id="553" r:id="rId15"/>
    <p:sldId id="552" r:id="rId16"/>
    <p:sldId id="607" r:id="rId17"/>
    <p:sldId id="556" r:id="rId18"/>
    <p:sldId id="582" r:id="rId19"/>
    <p:sldId id="567" r:id="rId20"/>
    <p:sldId id="585" r:id="rId21"/>
    <p:sldId id="597" r:id="rId22"/>
    <p:sldId id="610" r:id="rId23"/>
    <p:sldId id="271" r:id="rId24"/>
    <p:sldId id="608" r:id="rId25"/>
    <p:sldId id="609" r:id="rId26"/>
    <p:sldId id="605" r:id="rId27"/>
    <p:sldId id="550" r:id="rId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7D9F1F-4B4E-DB6C-8224-7FF018C9AB4B}" name="Alec Farquhar" initials="AF" userId="ad458d372b29e8ab" providerId="Windows Live"/>
  <p188:author id="{E726882A-D9EF-9A3C-8E66-285FF4B7F355}" name="Gewurtz, Rebecca" initials="GR" userId="S::gewurtz@mcmaster.ca::a1ba7264-0634-4cc2-8e5c-7b72df577099" providerId="AD"/>
  <p188:author id="{400EF7C4-1F3B-F718-3CAE-EB64AB404B8B}" name="Emile Tompa" initials="ET" userId="S::etompa@iwh.on.ca::8fb9a4be-38f6-48ae-a865-363be91cb33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0000"/>
    <a:srgbClr val="0000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76" autoAdjust="0"/>
    <p:restoredTop sz="84130" autoAdjust="0"/>
  </p:normalViewPr>
  <p:slideViewPr>
    <p:cSldViewPr snapToGrid="0" snapToObjects="1">
      <p:cViewPr>
        <p:scale>
          <a:sx n="60" d="100"/>
          <a:sy n="60" d="100"/>
        </p:scale>
        <p:origin x="1632" y="256"/>
      </p:cViewPr>
      <p:guideLst/>
    </p:cSldViewPr>
  </p:slideViewPr>
  <p:outlineViewPr>
    <p:cViewPr>
      <p:scale>
        <a:sx n="33" d="100"/>
        <a:sy n="33" d="100"/>
      </p:scale>
      <p:origin x="0" y="-995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58" tIns="46580" rIns="93158" bIns="46580" rtlCol="0"/>
          <a:lstStyle>
            <a:lvl1pPr algn="l">
              <a:defRPr sz="13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58" tIns="46580" rIns="93158" bIns="46580" rtlCol="0"/>
          <a:lstStyle>
            <a:lvl1pPr algn="r">
              <a:defRPr sz="1300"/>
            </a:lvl1pPr>
          </a:lstStyle>
          <a:p>
            <a:fld id="{1A71FFF6-A5F8-024B-B51D-E069D0B1477F}" type="datetimeFigureOut">
              <a:rPr lang="en-US" smtClean="0"/>
              <a:t>12/5/23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58" tIns="46580" rIns="93158" bIns="46580"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58" tIns="46580" rIns="93158" bIns="465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58" tIns="46580" rIns="93158" bIns="46580"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58" tIns="46580" rIns="93158" bIns="46580" rtlCol="0" anchor="b"/>
          <a:lstStyle>
            <a:lvl1pPr algn="r">
              <a:defRPr sz="1300"/>
            </a:lvl1pPr>
          </a:lstStyle>
          <a:p>
            <a:fld id="{C8A2274C-F55E-D54A-A0E9-1B56BD9A3229}" type="slidenum">
              <a:rPr lang="en-US" smtClean="0"/>
              <a:t>‹#›</a:t>
            </a:fld>
            <a:endParaRPr lang="en-US" dirty="0"/>
          </a:p>
        </p:txBody>
      </p:sp>
    </p:spTree>
    <p:extLst>
      <p:ext uri="{BB962C8B-B14F-4D97-AF65-F5344CB8AC3E}">
        <p14:creationId xmlns:p14="http://schemas.microsoft.com/office/powerpoint/2010/main" val="3868632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sz="1300" dirty="0"/>
          </a:p>
        </p:txBody>
      </p:sp>
      <p:sp>
        <p:nvSpPr>
          <p:cNvPr id="4" name="Slide Number Placeholder 3"/>
          <p:cNvSpPr>
            <a:spLocks noGrp="1"/>
          </p:cNvSpPr>
          <p:nvPr>
            <p:ph type="sldNum" sz="quarter" idx="5"/>
          </p:nvPr>
        </p:nvSpPr>
        <p:spPr/>
        <p:txBody>
          <a:bodyPr/>
          <a:lstStyle/>
          <a:p>
            <a:fld id="{C8A2274C-F55E-D54A-A0E9-1B56BD9A3229}" type="slidenum">
              <a:rPr lang="en-US" smtClean="0"/>
              <a:t>1</a:t>
            </a:fld>
            <a:endParaRPr lang="en-US" dirty="0"/>
          </a:p>
        </p:txBody>
      </p:sp>
    </p:spTree>
    <p:extLst>
      <p:ext uri="{BB962C8B-B14F-4D97-AF65-F5344CB8AC3E}">
        <p14:creationId xmlns:p14="http://schemas.microsoft.com/office/powerpoint/2010/main" val="3795107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8A2274C-F55E-D54A-A0E9-1B56BD9A3229}" type="slidenum">
              <a:rPr lang="en-US" smtClean="0"/>
              <a:t>13</a:t>
            </a:fld>
            <a:endParaRPr lang="en-US" dirty="0"/>
          </a:p>
        </p:txBody>
      </p:sp>
    </p:spTree>
    <p:extLst>
      <p:ext uri="{BB962C8B-B14F-4D97-AF65-F5344CB8AC3E}">
        <p14:creationId xmlns:p14="http://schemas.microsoft.com/office/powerpoint/2010/main" val="2858837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A2274C-F55E-D54A-A0E9-1B56BD9A3229}" type="slidenum">
              <a:rPr lang="en-US" smtClean="0"/>
              <a:t>14</a:t>
            </a:fld>
            <a:endParaRPr lang="en-US" dirty="0"/>
          </a:p>
        </p:txBody>
      </p:sp>
    </p:spTree>
    <p:extLst>
      <p:ext uri="{BB962C8B-B14F-4D97-AF65-F5344CB8AC3E}">
        <p14:creationId xmlns:p14="http://schemas.microsoft.com/office/powerpoint/2010/main" val="2333432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8A2274C-F55E-D54A-A0E9-1B56BD9A3229}" type="slidenum">
              <a:rPr lang="en-US" smtClean="0"/>
              <a:t>15</a:t>
            </a:fld>
            <a:endParaRPr lang="en-US" dirty="0"/>
          </a:p>
        </p:txBody>
      </p:sp>
    </p:spTree>
    <p:extLst>
      <p:ext uri="{BB962C8B-B14F-4D97-AF65-F5344CB8AC3E}">
        <p14:creationId xmlns:p14="http://schemas.microsoft.com/office/powerpoint/2010/main" val="1540468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8A2274C-F55E-D54A-A0E9-1B56BD9A3229}" type="slidenum">
              <a:rPr lang="en-US" smtClean="0"/>
              <a:t>16</a:t>
            </a:fld>
            <a:endParaRPr lang="en-US" dirty="0"/>
          </a:p>
        </p:txBody>
      </p:sp>
    </p:spTree>
    <p:extLst>
      <p:ext uri="{BB962C8B-B14F-4D97-AF65-F5344CB8AC3E}">
        <p14:creationId xmlns:p14="http://schemas.microsoft.com/office/powerpoint/2010/main" val="2025025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CA" dirty="0"/>
          </a:p>
        </p:txBody>
      </p:sp>
      <p:sp>
        <p:nvSpPr>
          <p:cNvPr id="4" name="Slide Number Placeholder 3"/>
          <p:cNvSpPr>
            <a:spLocks noGrp="1"/>
          </p:cNvSpPr>
          <p:nvPr>
            <p:ph type="sldNum" sz="quarter" idx="5"/>
          </p:nvPr>
        </p:nvSpPr>
        <p:spPr/>
        <p:txBody>
          <a:bodyPr/>
          <a:lstStyle/>
          <a:p>
            <a:fld id="{C8A2274C-F55E-D54A-A0E9-1B56BD9A3229}" type="slidenum">
              <a:rPr lang="en-US" smtClean="0"/>
              <a:t>18</a:t>
            </a:fld>
            <a:endParaRPr lang="en-US" dirty="0"/>
          </a:p>
        </p:txBody>
      </p:sp>
    </p:spTree>
    <p:extLst>
      <p:ext uri="{BB962C8B-B14F-4D97-AF65-F5344CB8AC3E}">
        <p14:creationId xmlns:p14="http://schemas.microsoft.com/office/powerpoint/2010/main" val="323754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A2274C-F55E-D54A-A0E9-1B56BD9A3229}" type="slidenum">
              <a:rPr lang="en-US" smtClean="0"/>
              <a:t>19</a:t>
            </a:fld>
            <a:endParaRPr lang="en-US" dirty="0"/>
          </a:p>
        </p:txBody>
      </p:sp>
    </p:spTree>
    <p:extLst>
      <p:ext uri="{BB962C8B-B14F-4D97-AF65-F5344CB8AC3E}">
        <p14:creationId xmlns:p14="http://schemas.microsoft.com/office/powerpoint/2010/main" val="230447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8A2274C-F55E-D54A-A0E9-1B56BD9A3229}" type="slidenum">
              <a:rPr lang="en-US" smtClean="0"/>
              <a:t>20</a:t>
            </a:fld>
            <a:endParaRPr lang="en-US" dirty="0"/>
          </a:p>
        </p:txBody>
      </p:sp>
    </p:spTree>
    <p:extLst>
      <p:ext uri="{BB962C8B-B14F-4D97-AF65-F5344CB8AC3E}">
        <p14:creationId xmlns:p14="http://schemas.microsoft.com/office/powerpoint/2010/main" val="1582463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5aa34836b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5aa34836b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59673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p:txBody>
      </p:sp>
      <p:sp>
        <p:nvSpPr>
          <p:cNvPr id="4" name="Slide Number Placeholder 3"/>
          <p:cNvSpPr>
            <a:spLocks noGrp="1"/>
          </p:cNvSpPr>
          <p:nvPr>
            <p:ph type="sldNum" sz="quarter" idx="5"/>
          </p:nvPr>
        </p:nvSpPr>
        <p:spPr/>
        <p:txBody>
          <a:bodyPr/>
          <a:lstStyle/>
          <a:p>
            <a:fld id="{C8A2274C-F55E-D54A-A0E9-1B56BD9A3229}" type="slidenum">
              <a:rPr lang="en-US" smtClean="0"/>
              <a:t>2</a:t>
            </a:fld>
            <a:endParaRPr lang="en-US" dirty="0"/>
          </a:p>
        </p:txBody>
      </p:sp>
    </p:spTree>
    <p:extLst>
      <p:ext uri="{BB962C8B-B14F-4D97-AF65-F5344CB8AC3E}">
        <p14:creationId xmlns:p14="http://schemas.microsoft.com/office/powerpoint/2010/main" val="3011693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A2274C-F55E-D54A-A0E9-1B56BD9A3229}" type="slidenum">
              <a:rPr lang="en-US" smtClean="0"/>
              <a:t>3</a:t>
            </a:fld>
            <a:endParaRPr lang="en-US" dirty="0"/>
          </a:p>
        </p:txBody>
      </p:sp>
    </p:spTree>
    <p:extLst>
      <p:ext uri="{BB962C8B-B14F-4D97-AF65-F5344CB8AC3E}">
        <p14:creationId xmlns:p14="http://schemas.microsoft.com/office/powerpoint/2010/main" val="2160644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8A2274C-F55E-D54A-A0E9-1B56BD9A3229}" type="slidenum">
              <a:rPr lang="en-US" smtClean="0"/>
              <a:t>4</a:t>
            </a:fld>
            <a:endParaRPr lang="en-US" dirty="0"/>
          </a:p>
        </p:txBody>
      </p:sp>
    </p:spTree>
    <p:extLst>
      <p:ext uri="{BB962C8B-B14F-4D97-AF65-F5344CB8AC3E}">
        <p14:creationId xmlns:p14="http://schemas.microsoft.com/office/powerpoint/2010/main" val="2884167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C8A2274C-F55E-D54A-A0E9-1B56BD9A3229}" type="slidenum">
              <a:rPr lang="en-US" smtClean="0"/>
              <a:t>6</a:t>
            </a:fld>
            <a:endParaRPr lang="en-US" dirty="0"/>
          </a:p>
        </p:txBody>
      </p:sp>
    </p:spTree>
    <p:extLst>
      <p:ext uri="{BB962C8B-B14F-4D97-AF65-F5344CB8AC3E}">
        <p14:creationId xmlns:p14="http://schemas.microsoft.com/office/powerpoint/2010/main" val="2884582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14266">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C8A2274C-F55E-D54A-A0E9-1B56BD9A3229}" type="slidenum">
              <a:rPr lang="en-US" smtClean="0"/>
              <a:t>7</a:t>
            </a:fld>
            <a:endParaRPr lang="en-US" dirty="0"/>
          </a:p>
        </p:txBody>
      </p:sp>
    </p:spTree>
    <p:extLst>
      <p:ext uri="{BB962C8B-B14F-4D97-AF65-F5344CB8AC3E}">
        <p14:creationId xmlns:p14="http://schemas.microsoft.com/office/powerpoint/2010/main" val="331003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buFont typeface="Arial" panose="020B0604020202020204" pitchFamily="34" charset="0"/>
              <a:buChar char="•"/>
              <a:tabLst>
                <a:tab pos="440630" algn="l"/>
              </a:tabLst>
            </a:pPr>
            <a:endParaRPr lang="en-CA" sz="13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A2274C-F55E-D54A-A0E9-1B56BD9A3229}" type="slidenum">
              <a:rPr lang="en-US" smtClean="0"/>
              <a:t>8</a:t>
            </a:fld>
            <a:endParaRPr lang="en-US" dirty="0"/>
          </a:p>
        </p:txBody>
      </p:sp>
    </p:spTree>
    <p:extLst>
      <p:ext uri="{BB962C8B-B14F-4D97-AF65-F5344CB8AC3E}">
        <p14:creationId xmlns:p14="http://schemas.microsoft.com/office/powerpoint/2010/main" val="534804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Part of the IDEA project is to develop tools to help workplace parties assess their disability confidence, just as we assess the true health and safety conditions in a workplace.</a:t>
            </a:r>
          </a:p>
          <a:p>
            <a:endParaRPr lang="en-US" dirty="0"/>
          </a:p>
        </p:txBody>
      </p:sp>
      <p:sp>
        <p:nvSpPr>
          <p:cNvPr id="4" name="Slide Number Placeholder 3"/>
          <p:cNvSpPr>
            <a:spLocks noGrp="1"/>
          </p:cNvSpPr>
          <p:nvPr>
            <p:ph type="sldNum" sz="quarter" idx="5"/>
          </p:nvPr>
        </p:nvSpPr>
        <p:spPr/>
        <p:txBody>
          <a:bodyPr/>
          <a:lstStyle/>
          <a:p>
            <a:fld id="{C8A2274C-F55E-D54A-A0E9-1B56BD9A3229}" type="slidenum">
              <a:rPr lang="en-US" smtClean="0"/>
              <a:t>11</a:t>
            </a:fld>
            <a:endParaRPr lang="en-US" dirty="0"/>
          </a:p>
        </p:txBody>
      </p:sp>
    </p:spTree>
    <p:extLst>
      <p:ext uri="{BB962C8B-B14F-4D97-AF65-F5344CB8AC3E}">
        <p14:creationId xmlns:p14="http://schemas.microsoft.com/office/powerpoint/2010/main" val="3993946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8A2274C-F55E-D54A-A0E9-1B56BD9A3229}" type="slidenum">
              <a:rPr lang="en-US" smtClean="0"/>
              <a:t>12</a:t>
            </a:fld>
            <a:endParaRPr lang="en-US" dirty="0"/>
          </a:p>
        </p:txBody>
      </p:sp>
    </p:spTree>
    <p:extLst>
      <p:ext uri="{BB962C8B-B14F-4D97-AF65-F5344CB8AC3E}">
        <p14:creationId xmlns:p14="http://schemas.microsoft.com/office/powerpoint/2010/main" val="1435031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57555-21D7-DF48-90C8-A9AE16A306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248007-F51B-FA4C-B08B-6924072412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F2EBAE-5C45-EE46-A33F-197A8FBD7038}"/>
              </a:ext>
            </a:extLst>
          </p:cNvPr>
          <p:cNvSpPr>
            <a:spLocks noGrp="1"/>
          </p:cNvSpPr>
          <p:nvPr>
            <p:ph type="dt" sz="half" idx="10"/>
          </p:nvPr>
        </p:nvSpPr>
        <p:spPr/>
        <p:txBody>
          <a:bodyPr/>
          <a:lstStyle/>
          <a:p>
            <a:fld id="{ED475E8A-25C1-F342-985E-E4EE6882FF3E}" type="datetime1">
              <a:rPr lang="en-CA" smtClean="0"/>
              <a:t>2023-12-05</a:t>
            </a:fld>
            <a:endParaRPr lang="en-US" dirty="0"/>
          </a:p>
        </p:txBody>
      </p:sp>
      <p:sp>
        <p:nvSpPr>
          <p:cNvPr id="5" name="Footer Placeholder 4">
            <a:extLst>
              <a:ext uri="{FF2B5EF4-FFF2-40B4-BE49-F238E27FC236}">
                <a16:creationId xmlns:a16="http://schemas.microsoft.com/office/drawing/2014/main" id="{9B57CF79-C97A-5240-9F28-6802BFF096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BE3538-0646-AB4F-9788-ECD6AF768835}"/>
              </a:ext>
            </a:extLst>
          </p:cNvPr>
          <p:cNvSpPr>
            <a:spLocks noGrp="1"/>
          </p:cNvSpPr>
          <p:nvPr>
            <p:ph type="sldNum" sz="quarter" idx="12"/>
          </p:nvPr>
        </p:nvSpPr>
        <p:spPr/>
        <p:txBody>
          <a:bodyPr/>
          <a:lstStyle/>
          <a:p>
            <a:fld id="{FE8E0596-E379-2843-B090-D6EA44A83568}" type="slidenum">
              <a:rPr lang="en-US" smtClean="0"/>
              <a:t>‹#›</a:t>
            </a:fld>
            <a:endParaRPr lang="en-US" dirty="0"/>
          </a:p>
        </p:txBody>
      </p:sp>
    </p:spTree>
    <p:extLst>
      <p:ext uri="{BB962C8B-B14F-4D97-AF65-F5344CB8AC3E}">
        <p14:creationId xmlns:p14="http://schemas.microsoft.com/office/powerpoint/2010/main" val="2656892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B074F-19C0-404D-87DD-2ECC3C9F62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3CBB28-D791-304F-88EE-1F2F939E3A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AFE520-4EDF-F243-9DBA-276B81F77ADA}"/>
              </a:ext>
            </a:extLst>
          </p:cNvPr>
          <p:cNvSpPr>
            <a:spLocks noGrp="1"/>
          </p:cNvSpPr>
          <p:nvPr>
            <p:ph type="dt" sz="half" idx="10"/>
          </p:nvPr>
        </p:nvSpPr>
        <p:spPr/>
        <p:txBody>
          <a:bodyPr/>
          <a:lstStyle/>
          <a:p>
            <a:fld id="{B090AEB0-E30D-834A-9899-8EE631D93661}" type="datetime1">
              <a:rPr lang="en-CA" smtClean="0"/>
              <a:t>2023-12-05</a:t>
            </a:fld>
            <a:endParaRPr lang="en-US" dirty="0"/>
          </a:p>
        </p:txBody>
      </p:sp>
      <p:sp>
        <p:nvSpPr>
          <p:cNvPr id="5" name="Footer Placeholder 4">
            <a:extLst>
              <a:ext uri="{FF2B5EF4-FFF2-40B4-BE49-F238E27FC236}">
                <a16:creationId xmlns:a16="http://schemas.microsoft.com/office/drawing/2014/main" id="{C3A20CC0-E56E-984A-AE58-20858CD4F1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BED807-26A7-0640-8862-1421232A3F4A}"/>
              </a:ext>
            </a:extLst>
          </p:cNvPr>
          <p:cNvSpPr>
            <a:spLocks noGrp="1"/>
          </p:cNvSpPr>
          <p:nvPr>
            <p:ph type="sldNum" sz="quarter" idx="12"/>
          </p:nvPr>
        </p:nvSpPr>
        <p:spPr/>
        <p:txBody>
          <a:bodyPr/>
          <a:lstStyle/>
          <a:p>
            <a:fld id="{FE8E0596-E379-2843-B090-D6EA44A83568}" type="slidenum">
              <a:rPr lang="en-US" smtClean="0"/>
              <a:t>‹#›</a:t>
            </a:fld>
            <a:endParaRPr lang="en-US" dirty="0"/>
          </a:p>
        </p:txBody>
      </p:sp>
    </p:spTree>
    <p:extLst>
      <p:ext uri="{BB962C8B-B14F-4D97-AF65-F5344CB8AC3E}">
        <p14:creationId xmlns:p14="http://schemas.microsoft.com/office/powerpoint/2010/main" val="2327074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388F3-E90F-9F44-89EE-D3AF385439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6F2DFB-561D-944F-98EA-60A871B1A3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55BCCF-56C9-0447-A3BE-AFDDB58A267F}"/>
              </a:ext>
            </a:extLst>
          </p:cNvPr>
          <p:cNvSpPr>
            <a:spLocks noGrp="1"/>
          </p:cNvSpPr>
          <p:nvPr>
            <p:ph type="dt" sz="half" idx="10"/>
          </p:nvPr>
        </p:nvSpPr>
        <p:spPr/>
        <p:txBody>
          <a:bodyPr/>
          <a:lstStyle/>
          <a:p>
            <a:fld id="{4A9035D1-EF53-494A-91B0-5AE36A7CEC04}" type="datetime1">
              <a:rPr lang="en-CA" smtClean="0"/>
              <a:t>2023-12-05</a:t>
            </a:fld>
            <a:endParaRPr lang="en-US" dirty="0"/>
          </a:p>
        </p:txBody>
      </p:sp>
      <p:sp>
        <p:nvSpPr>
          <p:cNvPr id="5" name="Footer Placeholder 4">
            <a:extLst>
              <a:ext uri="{FF2B5EF4-FFF2-40B4-BE49-F238E27FC236}">
                <a16:creationId xmlns:a16="http://schemas.microsoft.com/office/drawing/2014/main" id="{BF86603B-EB19-C449-A46C-0EB6C2F5B3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9D8F6C0-C068-A746-B4FB-B95DD2C5CDB1}"/>
              </a:ext>
            </a:extLst>
          </p:cNvPr>
          <p:cNvSpPr>
            <a:spLocks noGrp="1"/>
          </p:cNvSpPr>
          <p:nvPr>
            <p:ph type="sldNum" sz="quarter" idx="12"/>
          </p:nvPr>
        </p:nvSpPr>
        <p:spPr/>
        <p:txBody>
          <a:bodyPr/>
          <a:lstStyle/>
          <a:p>
            <a:fld id="{FE8E0596-E379-2843-B090-D6EA44A83568}" type="slidenum">
              <a:rPr lang="en-US" smtClean="0"/>
              <a:t>‹#›</a:t>
            </a:fld>
            <a:endParaRPr lang="en-US" dirty="0"/>
          </a:p>
        </p:txBody>
      </p:sp>
    </p:spTree>
    <p:extLst>
      <p:ext uri="{BB962C8B-B14F-4D97-AF65-F5344CB8AC3E}">
        <p14:creationId xmlns:p14="http://schemas.microsoft.com/office/powerpoint/2010/main" val="3765680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dirty="0"/>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3" name="Straight Connector 2">
            <a:extLst>
              <a:ext uri="{FF2B5EF4-FFF2-40B4-BE49-F238E27FC236}">
                <a16:creationId xmlns:a16="http://schemas.microsoft.com/office/drawing/2014/main" id="{23C6BF5C-603B-B047-83BD-101CE081BE45}"/>
              </a:ext>
            </a:extLst>
          </p:cNvPr>
          <p:cNvCxnSpPr/>
          <p:nvPr userDrawn="1"/>
        </p:nvCxnSpPr>
        <p:spPr>
          <a:xfrm>
            <a:off x="0" y="1029588"/>
            <a:ext cx="12192000" cy="0"/>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391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33BC5-1A73-254B-9202-932E5FD2E13B}"/>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b="1" dirty="0">
                <a:ln w="22225">
                  <a:solidFill>
                    <a:schemeClr val="tx1"/>
                  </a:solidFill>
                  <a:prstDash val="solid"/>
                </a:ln>
                <a:solidFill>
                  <a:srgbClr val="7030A0"/>
                </a:solidFill>
                <a:latin typeface="Verdana" panose="020B0604030504040204" pitchFamily="34" charset="0"/>
                <a:ea typeface="Verdana" panose="020B0604030504040204" pitchFamily="34" charset="0"/>
                <a:cs typeface="+mn-cs"/>
              </a:rPr>
              <a:t>Constructions</a:t>
            </a:r>
            <a:endParaRPr lang="en-US" dirty="0"/>
          </a:p>
        </p:txBody>
      </p:sp>
      <p:sp>
        <p:nvSpPr>
          <p:cNvPr id="3" name="Content Placeholder 2">
            <a:extLst>
              <a:ext uri="{FF2B5EF4-FFF2-40B4-BE49-F238E27FC236}">
                <a16:creationId xmlns:a16="http://schemas.microsoft.com/office/drawing/2014/main" id="{7DCAC47B-B313-884B-A47A-AAB62C1844E8}"/>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68CC491-245A-744E-9C07-DD146D19B96E}"/>
              </a:ext>
            </a:extLst>
          </p:cNvPr>
          <p:cNvSpPr>
            <a:spLocks noGrp="1"/>
          </p:cNvSpPr>
          <p:nvPr>
            <p:ph type="dt" sz="half" idx="10"/>
          </p:nvPr>
        </p:nvSpPr>
        <p:spPr/>
        <p:txBody>
          <a:bodyPr/>
          <a:lstStyle/>
          <a:p>
            <a:fld id="{B8091FC1-D068-9943-AC47-A52329389631}" type="datetime1">
              <a:rPr lang="en-CA" smtClean="0"/>
              <a:t>2023-12-05</a:t>
            </a:fld>
            <a:endParaRPr lang="en-US" dirty="0"/>
          </a:p>
        </p:txBody>
      </p:sp>
      <p:sp>
        <p:nvSpPr>
          <p:cNvPr id="5" name="Footer Placeholder 4">
            <a:extLst>
              <a:ext uri="{FF2B5EF4-FFF2-40B4-BE49-F238E27FC236}">
                <a16:creationId xmlns:a16="http://schemas.microsoft.com/office/drawing/2014/main" id="{F98F8B3D-28F2-9F45-B99B-799B193AB6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D20707A-0604-B743-9A15-7DDCC760B6A2}"/>
              </a:ext>
            </a:extLst>
          </p:cNvPr>
          <p:cNvSpPr>
            <a:spLocks noGrp="1"/>
          </p:cNvSpPr>
          <p:nvPr>
            <p:ph type="sldNum" sz="quarter" idx="12"/>
          </p:nvPr>
        </p:nvSpPr>
        <p:spPr/>
        <p:txBody>
          <a:bodyPr/>
          <a:lstStyle/>
          <a:p>
            <a:fld id="{FE8E0596-E379-2843-B090-D6EA44A83568}" type="slidenum">
              <a:rPr lang="en-US" smtClean="0"/>
              <a:t>‹#›</a:t>
            </a:fld>
            <a:endParaRPr lang="en-US" dirty="0"/>
          </a:p>
        </p:txBody>
      </p:sp>
    </p:spTree>
    <p:extLst>
      <p:ext uri="{BB962C8B-B14F-4D97-AF65-F5344CB8AC3E}">
        <p14:creationId xmlns:p14="http://schemas.microsoft.com/office/powerpoint/2010/main" val="3481575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F6C3-8ADC-564E-9976-BDBD89BCA0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DDE118-8677-E449-A584-D8DDF157C8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FF3131-D71A-6749-8710-C26A05FCCF7D}"/>
              </a:ext>
            </a:extLst>
          </p:cNvPr>
          <p:cNvSpPr>
            <a:spLocks noGrp="1"/>
          </p:cNvSpPr>
          <p:nvPr>
            <p:ph type="dt" sz="half" idx="10"/>
          </p:nvPr>
        </p:nvSpPr>
        <p:spPr/>
        <p:txBody>
          <a:bodyPr/>
          <a:lstStyle/>
          <a:p>
            <a:fld id="{67A412D7-0E37-E14C-BAC8-F7B90B8B9AEA}" type="datetime1">
              <a:rPr lang="en-CA" smtClean="0"/>
              <a:t>2023-12-05</a:t>
            </a:fld>
            <a:endParaRPr lang="en-US" dirty="0"/>
          </a:p>
        </p:txBody>
      </p:sp>
      <p:sp>
        <p:nvSpPr>
          <p:cNvPr id="5" name="Footer Placeholder 4">
            <a:extLst>
              <a:ext uri="{FF2B5EF4-FFF2-40B4-BE49-F238E27FC236}">
                <a16:creationId xmlns:a16="http://schemas.microsoft.com/office/drawing/2014/main" id="{EA88E10F-DBEB-164A-98EB-F1C1FCEE0C3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237E1D-4595-9D47-9A5F-6A1466263489}"/>
              </a:ext>
            </a:extLst>
          </p:cNvPr>
          <p:cNvSpPr>
            <a:spLocks noGrp="1"/>
          </p:cNvSpPr>
          <p:nvPr>
            <p:ph type="sldNum" sz="quarter" idx="12"/>
          </p:nvPr>
        </p:nvSpPr>
        <p:spPr/>
        <p:txBody>
          <a:bodyPr/>
          <a:lstStyle/>
          <a:p>
            <a:fld id="{FE8E0596-E379-2843-B090-D6EA44A83568}" type="slidenum">
              <a:rPr lang="en-US" smtClean="0"/>
              <a:t>‹#›</a:t>
            </a:fld>
            <a:endParaRPr lang="en-US" dirty="0"/>
          </a:p>
        </p:txBody>
      </p:sp>
    </p:spTree>
    <p:extLst>
      <p:ext uri="{BB962C8B-B14F-4D97-AF65-F5344CB8AC3E}">
        <p14:creationId xmlns:p14="http://schemas.microsoft.com/office/powerpoint/2010/main" val="2773245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F6989-731A-AF44-9A21-A823F0817C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662562-2AD3-1A4E-9AAD-375D6BE97D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E8145E-4ADA-0C4F-A1C3-85BC4C9345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1AC818-8579-3741-A774-1121958C1E96}"/>
              </a:ext>
            </a:extLst>
          </p:cNvPr>
          <p:cNvSpPr>
            <a:spLocks noGrp="1"/>
          </p:cNvSpPr>
          <p:nvPr>
            <p:ph type="dt" sz="half" idx="10"/>
          </p:nvPr>
        </p:nvSpPr>
        <p:spPr/>
        <p:txBody>
          <a:bodyPr/>
          <a:lstStyle/>
          <a:p>
            <a:fld id="{C9426901-B30C-7C4D-A205-C404A36BB103}" type="datetime1">
              <a:rPr lang="en-CA" smtClean="0"/>
              <a:t>2023-12-05</a:t>
            </a:fld>
            <a:endParaRPr lang="en-US" dirty="0"/>
          </a:p>
        </p:txBody>
      </p:sp>
      <p:sp>
        <p:nvSpPr>
          <p:cNvPr id="6" name="Footer Placeholder 5">
            <a:extLst>
              <a:ext uri="{FF2B5EF4-FFF2-40B4-BE49-F238E27FC236}">
                <a16:creationId xmlns:a16="http://schemas.microsoft.com/office/drawing/2014/main" id="{BC050492-0B23-3941-9735-FB18FEB5AA3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62478E7-B4DE-CB4B-89C4-20CAF6A2FE3F}"/>
              </a:ext>
            </a:extLst>
          </p:cNvPr>
          <p:cNvSpPr>
            <a:spLocks noGrp="1"/>
          </p:cNvSpPr>
          <p:nvPr>
            <p:ph type="sldNum" sz="quarter" idx="12"/>
          </p:nvPr>
        </p:nvSpPr>
        <p:spPr/>
        <p:txBody>
          <a:bodyPr/>
          <a:lstStyle/>
          <a:p>
            <a:fld id="{FE8E0596-E379-2843-B090-D6EA44A83568}" type="slidenum">
              <a:rPr lang="en-US" smtClean="0"/>
              <a:t>‹#›</a:t>
            </a:fld>
            <a:endParaRPr lang="en-US" dirty="0"/>
          </a:p>
        </p:txBody>
      </p:sp>
    </p:spTree>
    <p:extLst>
      <p:ext uri="{BB962C8B-B14F-4D97-AF65-F5344CB8AC3E}">
        <p14:creationId xmlns:p14="http://schemas.microsoft.com/office/powerpoint/2010/main" val="3114255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C44B1-EFE7-5540-813B-965B89999C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B02CD5-FAE4-5C4D-BD07-61FFDBE398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713083-F635-C54B-A0C5-96DA755C9C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7D1BAF-4CD2-A140-9031-DE6FD6EAFD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92CCFE-A6FC-B349-A691-019EE0C0C7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7FD050-A9BD-0743-BDB8-992804D7626A}"/>
              </a:ext>
            </a:extLst>
          </p:cNvPr>
          <p:cNvSpPr>
            <a:spLocks noGrp="1"/>
          </p:cNvSpPr>
          <p:nvPr>
            <p:ph type="dt" sz="half" idx="10"/>
          </p:nvPr>
        </p:nvSpPr>
        <p:spPr/>
        <p:txBody>
          <a:bodyPr/>
          <a:lstStyle/>
          <a:p>
            <a:fld id="{55BDECB0-A4C6-FA43-BEF4-24291CD2EE6C}" type="datetime1">
              <a:rPr lang="en-CA" smtClean="0"/>
              <a:t>2023-12-05</a:t>
            </a:fld>
            <a:endParaRPr lang="en-US" dirty="0"/>
          </a:p>
        </p:txBody>
      </p:sp>
      <p:sp>
        <p:nvSpPr>
          <p:cNvPr id="8" name="Footer Placeholder 7">
            <a:extLst>
              <a:ext uri="{FF2B5EF4-FFF2-40B4-BE49-F238E27FC236}">
                <a16:creationId xmlns:a16="http://schemas.microsoft.com/office/drawing/2014/main" id="{B5EA5478-1440-574D-AE18-22BE26A53A8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458D112-73DC-6641-B0E6-2556E242B575}"/>
              </a:ext>
            </a:extLst>
          </p:cNvPr>
          <p:cNvSpPr>
            <a:spLocks noGrp="1"/>
          </p:cNvSpPr>
          <p:nvPr>
            <p:ph type="sldNum" sz="quarter" idx="12"/>
          </p:nvPr>
        </p:nvSpPr>
        <p:spPr/>
        <p:txBody>
          <a:bodyPr/>
          <a:lstStyle/>
          <a:p>
            <a:fld id="{FE8E0596-E379-2843-B090-D6EA44A83568}" type="slidenum">
              <a:rPr lang="en-US" smtClean="0"/>
              <a:t>‹#›</a:t>
            </a:fld>
            <a:endParaRPr lang="en-US" dirty="0"/>
          </a:p>
        </p:txBody>
      </p:sp>
    </p:spTree>
    <p:extLst>
      <p:ext uri="{BB962C8B-B14F-4D97-AF65-F5344CB8AC3E}">
        <p14:creationId xmlns:p14="http://schemas.microsoft.com/office/powerpoint/2010/main" val="1111026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C8AC9-0451-D542-9B02-AFF0A22F17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982811-9CD1-0345-8EAE-617990F10852}"/>
              </a:ext>
            </a:extLst>
          </p:cNvPr>
          <p:cNvSpPr>
            <a:spLocks noGrp="1"/>
          </p:cNvSpPr>
          <p:nvPr>
            <p:ph type="dt" sz="half" idx="10"/>
          </p:nvPr>
        </p:nvSpPr>
        <p:spPr/>
        <p:txBody>
          <a:bodyPr/>
          <a:lstStyle/>
          <a:p>
            <a:fld id="{8A1B69D8-C5B7-5049-A71D-E837D4C473A8}" type="datetime1">
              <a:rPr lang="en-CA" smtClean="0"/>
              <a:t>2023-12-05</a:t>
            </a:fld>
            <a:endParaRPr lang="en-US" dirty="0"/>
          </a:p>
        </p:txBody>
      </p:sp>
      <p:sp>
        <p:nvSpPr>
          <p:cNvPr id="4" name="Footer Placeholder 3">
            <a:extLst>
              <a:ext uri="{FF2B5EF4-FFF2-40B4-BE49-F238E27FC236}">
                <a16:creationId xmlns:a16="http://schemas.microsoft.com/office/drawing/2014/main" id="{FF4016DD-A89E-EE43-8B4F-AE8D44B5B30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BFCA241-9AF9-A842-A518-5AAE81E56265}"/>
              </a:ext>
            </a:extLst>
          </p:cNvPr>
          <p:cNvSpPr>
            <a:spLocks noGrp="1"/>
          </p:cNvSpPr>
          <p:nvPr>
            <p:ph type="sldNum" sz="quarter" idx="12"/>
          </p:nvPr>
        </p:nvSpPr>
        <p:spPr/>
        <p:txBody>
          <a:bodyPr/>
          <a:lstStyle/>
          <a:p>
            <a:fld id="{FE8E0596-E379-2843-B090-D6EA44A83568}" type="slidenum">
              <a:rPr lang="en-US" smtClean="0"/>
              <a:t>‹#›</a:t>
            </a:fld>
            <a:endParaRPr lang="en-US" dirty="0"/>
          </a:p>
        </p:txBody>
      </p:sp>
    </p:spTree>
    <p:extLst>
      <p:ext uri="{BB962C8B-B14F-4D97-AF65-F5344CB8AC3E}">
        <p14:creationId xmlns:p14="http://schemas.microsoft.com/office/powerpoint/2010/main" val="2603046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6ED168-483E-704C-8B9B-6DD6964380E2}"/>
              </a:ext>
            </a:extLst>
          </p:cNvPr>
          <p:cNvSpPr>
            <a:spLocks noGrp="1"/>
          </p:cNvSpPr>
          <p:nvPr>
            <p:ph type="dt" sz="half" idx="10"/>
          </p:nvPr>
        </p:nvSpPr>
        <p:spPr/>
        <p:txBody>
          <a:bodyPr/>
          <a:lstStyle/>
          <a:p>
            <a:fld id="{A9F67EBD-632E-7C40-A74F-F0898A8EAAB8}" type="datetime1">
              <a:rPr lang="en-CA" smtClean="0"/>
              <a:t>2023-12-05</a:t>
            </a:fld>
            <a:endParaRPr lang="en-US" dirty="0"/>
          </a:p>
        </p:txBody>
      </p:sp>
      <p:sp>
        <p:nvSpPr>
          <p:cNvPr id="3" name="Footer Placeholder 2">
            <a:extLst>
              <a:ext uri="{FF2B5EF4-FFF2-40B4-BE49-F238E27FC236}">
                <a16:creationId xmlns:a16="http://schemas.microsoft.com/office/drawing/2014/main" id="{C1B95DD3-7B05-0749-9EE1-EA92AC85C51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405BE2-26ED-8342-A1DD-C76DC34D5A86}"/>
              </a:ext>
            </a:extLst>
          </p:cNvPr>
          <p:cNvSpPr>
            <a:spLocks noGrp="1"/>
          </p:cNvSpPr>
          <p:nvPr>
            <p:ph type="sldNum" sz="quarter" idx="12"/>
          </p:nvPr>
        </p:nvSpPr>
        <p:spPr/>
        <p:txBody>
          <a:bodyPr/>
          <a:lstStyle/>
          <a:p>
            <a:fld id="{FE8E0596-E379-2843-B090-D6EA44A83568}" type="slidenum">
              <a:rPr lang="en-US" smtClean="0"/>
              <a:t>‹#›</a:t>
            </a:fld>
            <a:endParaRPr lang="en-US" dirty="0"/>
          </a:p>
        </p:txBody>
      </p:sp>
    </p:spTree>
    <p:extLst>
      <p:ext uri="{BB962C8B-B14F-4D97-AF65-F5344CB8AC3E}">
        <p14:creationId xmlns:p14="http://schemas.microsoft.com/office/powerpoint/2010/main" val="528576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4A0F-5AAA-4544-B6BC-A61C1CBB01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A05424-70FD-284F-97D8-B9464DF1CA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17F8F2-906B-3E41-B305-A504254078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3CA13B-5625-7947-A076-3D2AF474C830}"/>
              </a:ext>
            </a:extLst>
          </p:cNvPr>
          <p:cNvSpPr>
            <a:spLocks noGrp="1"/>
          </p:cNvSpPr>
          <p:nvPr>
            <p:ph type="dt" sz="half" idx="10"/>
          </p:nvPr>
        </p:nvSpPr>
        <p:spPr/>
        <p:txBody>
          <a:bodyPr/>
          <a:lstStyle/>
          <a:p>
            <a:fld id="{77FD3B7F-4816-984A-9B23-E9CAFF5B13D1}" type="datetime1">
              <a:rPr lang="en-CA" smtClean="0"/>
              <a:t>2023-12-05</a:t>
            </a:fld>
            <a:endParaRPr lang="en-US" dirty="0"/>
          </a:p>
        </p:txBody>
      </p:sp>
      <p:sp>
        <p:nvSpPr>
          <p:cNvPr id="6" name="Footer Placeholder 5">
            <a:extLst>
              <a:ext uri="{FF2B5EF4-FFF2-40B4-BE49-F238E27FC236}">
                <a16:creationId xmlns:a16="http://schemas.microsoft.com/office/drawing/2014/main" id="{501B580B-8B71-4D49-8F74-FB4B7674465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3125A88-E26C-DD48-AF61-09FD33E516A4}"/>
              </a:ext>
            </a:extLst>
          </p:cNvPr>
          <p:cNvSpPr>
            <a:spLocks noGrp="1"/>
          </p:cNvSpPr>
          <p:nvPr>
            <p:ph type="sldNum" sz="quarter" idx="12"/>
          </p:nvPr>
        </p:nvSpPr>
        <p:spPr/>
        <p:txBody>
          <a:bodyPr/>
          <a:lstStyle/>
          <a:p>
            <a:fld id="{FE8E0596-E379-2843-B090-D6EA44A83568}" type="slidenum">
              <a:rPr lang="en-US" smtClean="0"/>
              <a:t>‹#›</a:t>
            </a:fld>
            <a:endParaRPr lang="en-US" dirty="0"/>
          </a:p>
        </p:txBody>
      </p:sp>
    </p:spTree>
    <p:extLst>
      <p:ext uri="{BB962C8B-B14F-4D97-AF65-F5344CB8AC3E}">
        <p14:creationId xmlns:p14="http://schemas.microsoft.com/office/powerpoint/2010/main" val="628073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8F70A-A9DE-DC4B-81F4-F191BDD0A0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50ECB4-46D3-1645-A0F0-6EA46F7AC4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D64AD70-F986-A346-98F7-D82F4BC733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465141-93D4-A64C-835C-883D5FE60A03}"/>
              </a:ext>
            </a:extLst>
          </p:cNvPr>
          <p:cNvSpPr>
            <a:spLocks noGrp="1"/>
          </p:cNvSpPr>
          <p:nvPr>
            <p:ph type="dt" sz="half" idx="10"/>
          </p:nvPr>
        </p:nvSpPr>
        <p:spPr/>
        <p:txBody>
          <a:bodyPr/>
          <a:lstStyle/>
          <a:p>
            <a:fld id="{3A2BDC5C-DD95-EF4A-BCDB-6765113D5F07}" type="datetime1">
              <a:rPr lang="en-CA" smtClean="0"/>
              <a:t>2023-12-05</a:t>
            </a:fld>
            <a:endParaRPr lang="en-US" dirty="0"/>
          </a:p>
        </p:txBody>
      </p:sp>
      <p:sp>
        <p:nvSpPr>
          <p:cNvPr id="6" name="Footer Placeholder 5">
            <a:extLst>
              <a:ext uri="{FF2B5EF4-FFF2-40B4-BE49-F238E27FC236}">
                <a16:creationId xmlns:a16="http://schemas.microsoft.com/office/drawing/2014/main" id="{D5A5D8EA-DB38-0F46-859F-FDE99BEA8A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597C1A0-27B0-2F42-B80E-138BBDB79785}"/>
              </a:ext>
            </a:extLst>
          </p:cNvPr>
          <p:cNvSpPr>
            <a:spLocks noGrp="1"/>
          </p:cNvSpPr>
          <p:nvPr>
            <p:ph type="sldNum" sz="quarter" idx="12"/>
          </p:nvPr>
        </p:nvSpPr>
        <p:spPr/>
        <p:txBody>
          <a:bodyPr/>
          <a:lstStyle/>
          <a:p>
            <a:fld id="{FE8E0596-E379-2843-B090-D6EA44A83568}" type="slidenum">
              <a:rPr lang="en-US" smtClean="0"/>
              <a:t>‹#›</a:t>
            </a:fld>
            <a:endParaRPr lang="en-US" dirty="0"/>
          </a:p>
        </p:txBody>
      </p:sp>
    </p:spTree>
    <p:extLst>
      <p:ext uri="{BB962C8B-B14F-4D97-AF65-F5344CB8AC3E}">
        <p14:creationId xmlns:p14="http://schemas.microsoft.com/office/powerpoint/2010/main" val="1484954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CD5252-36F3-764B-9884-325C871C11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b="1" dirty="0">
                <a:ln w="22225">
                  <a:solidFill>
                    <a:schemeClr val="tx1"/>
                  </a:solidFill>
                  <a:prstDash val="solid"/>
                </a:ln>
                <a:solidFill>
                  <a:srgbClr val="7030A0"/>
                </a:solidFill>
                <a:latin typeface="Verdana" panose="020B0604030504040204" pitchFamily="34" charset="0"/>
                <a:ea typeface="Verdana" panose="020B0604030504040204" pitchFamily="34" charset="0"/>
                <a:cs typeface="+mn-cs"/>
              </a:rPr>
              <a:t>Constructions</a:t>
            </a:r>
            <a:endParaRPr lang="en-US" dirty="0"/>
          </a:p>
        </p:txBody>
      </p:sp>
      <p:sp>
        <p:nvSpPr>
          <p:cNvPr id="3" name="Text Placeholder 2">
            <a:extLst>
              <a:ext uri="{FF2B5EF4-FFF2-40B4-BE49-F238E27FC236}">
                <a16:creationId xmlns:a16="http://schemas.microsoft.com/office/drawing/2014/main" id="{86774637-A93A-1E42-8814-CA600C47B8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9DED30-684D-FD4D-A279-4A5E2B0C8A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555621-A333-1F47-9F82-BCFA2A7A190F}" type="datetime1">
              <a:rPr lang="en-CA" smtClean="0"/>
              <a:t>2023-12-05</a:t>
            </a:fld>
            <a:endParaRPr lang="en-US" dirty="0"/>
          </a:p>
        </p:txBody>
      </p:sp>
      <p:sp>
        <p:nvSpPr>
          <p:cNvPr id="5" name="Footer Placeholder 4">
            <a:extLst>
              <a:ext uri="{FF2B5EF4-FFF2-40B4-BE49-F238E27FC236}">
                <a16:creationId xmlns:a16="http://schemas.microsoft.com/office/drawing/2014/main" id="{6F3F0A53-33DA-E640-A9F0-AAC0DBAF17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CCD7DC8-B460-864B-AF6E-FAD4C9EEE4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8E0596-E379-2843-B090-D6EA44A83568}" type="slidenum">
              <a:rPr lang="en-US" smtClean="0"/>
              <a:t>‹#›</a:t>
            </a:fld>
            <a:endParaRPr lang="en-US" dirty="0"/>
          </a:p>
        </p:txBody>
      </p:sp>
    </p:spTree>
    <p:extLst>
      <p:ext uri="{BB962C8B-B14F-4D97-AF65-F5344CB8AC3E}">
        <p14:creationId xmlns:p14="http://schemas.microsoft.com/office/powerpoint/2010/main" val="3826727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mailto:Gewurtz@mcmaster.ca" TargetMode="External"/><Relationship Id="rId4" Type="http://schemas.openxmlformats.org/officeDocument/2006/relationships/hyperlink" Target="mailto:ETompa@iwh.on.ca" TargetMode="External"/></Relationships>
</file>

<file path=ppt/slides/_rels/slide10.xml.rels><?xml version="1.0" encoding="UTF-8" standalone="yes"?>
<Relationships xmlns="http://schemas.openxmlformats.org/package/2006/relationships"><Relationship Id="rId2" Type="http://schemas.openxmlformats.org/officeDocument/2006/relationships/hyperlink" Target="http://www.vraie-idea.ca/"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vraie-idea.ca/"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hollandbloorview.ca/sites/default/files/A%20Framework%20for%20Developing%20Employer%27s%20Disability%20Confidence.pdf" TargetMode="External"/><Relationship Id="rId4" Type="http://schemas.openxmlformats.org/officeDocument/2006/relationships/hyperlink" Target="https://doi.org/10.1108/edi-05-2018-0085"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vraie-idea.ca/"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vraie-idea.c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hse.gov.uk/pubns/priced/hsg65.pdf" TargetMode="External"/></Relationships>
</file>

<file path=ppt/slides/_rels/slide17.xml.rels><?xml version="1.0" encoding="UTF-8" standalone="yes"?>
<Relationships xmlns="http://schemas.openxmlformats.org/package/2006/relationships"><Relationship Id="rId2" Type="http://schemas.openxmlformats.org/officeDocument/2006/relationships/hyperlink" Target="http://www.vraie-idea.ca/"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vraie-idea.ca/"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vraie-idea.ca/"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vraie-idea.ca/"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www.vraie-idea.ca/"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hyperlink" Target="http://www.vraie-idea.ca/" TargetMode="Externa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emf"/><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hyperlink" Target="http://www.vraie-idea.ca/"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vraie-idea.ca/"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7.xml"/><Relationship Id="rId4" Type="http://schemas.openxmlformats.org/officeDocument/2006/relationships/hyperlink" Target="http://www.vraie-idea.ca/"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vraie-idea.c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vraie-idea.ca/"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6078F3-0838-D5E7-CD78-C595AEDD6874}"/>
              </a:ext>
            </a:extLst>
          </p:cNvPr>
          <p:cNvSpPr>
            <a:spLocks noGrp="1"/>
          </p:cNvSpPr>
          <p:nvPr>
            <p:ph type="title"/>
          </p:nvPr>
        </p:nvSpPr>
        <p:spPr>
          <a:xfrm>
            <a:off x="838200" y="-1325563"/>
            <a:ext cx="10515600" cy="1325563"/>
          </a:xfrm>
        </p:spPr>
        <p:txBody>
          <a:bodyPr vert="horz" lIns="91440" tIns="45720" rIns="91440" bIns="45720" rtlCol="0" anchor="b">
            <a:normAutofit fontScale="90000"/>
          </a:bodyPr>
          <a:lstStyle/>
          <a:p>
            <a:r>
              <a:rPr lang="en-US" dirty="0"/>
              <a:t>IDEA Speaker Series: Building employer capacity for disability inclusion through  knowledge to practice</a:t>
            </a:r>
          </a:p>
        </p:txBody>
      </p:sp>
      <p:pic>
        <p:nvPicPr>
          <p:cNvPr id="2" name="Picture 1" descr="Inclusive Design for Employment Access (IDEA)&#10;&#10;Vision radicale pour l'access inclusif a l'emploi (VRAIE)">
            <a:extLst>
              <a:ext uri="{FF2B5EF4-FFF2-40B4-BE49-F238E27FC236}">
                <a16:creationId xmlns:a16="http://schemas.microsoft.com/office/drawing/2014/main" id="{F90C9E78-395B-4749-AE2F-69D2BE675A5E}"/>
              </a:ext>
            </a:extLst>
          </p:cNvPr>
          <p:cNvPicPr>
            <a:picLocks noChangeAspect="1"/>
          </p:cNvPicPr>
          <p:nvPr/>
        </p:nvPicPr>
        <p:blipFill>
          <a:blip r:embed="rId3"/>
          <a:stretch>
            <a:fillRect/>
          </a:stretch>
        </p:blipFill>
        <p:spPr>
          <a:xfrm>
            <a:off x="2055770" y="11280"/>
            <a:ext cx="8095566" cy="2307234"/>
          </a:xfrm>
          <a:prstGeom prst="rect">
            <a:avLst/>
          </a:prstGeom>
        </p:spPr>
      </p:pic>
      <p:sp>
        <p:nvSpPr>
          <p:cNvPr id="5" name="Subtitle 2">
            <a:extLst>
              <a:ext uri="{FF2B5EF4-FFF2-40B4-BE49-F238E27FC236}">
                <a16:creationId xmlns:a16="http://schemas.microsoft.com/office/drawing/2014/main" id="{9C708190-ED78-4CBF-8DCD-1C24394E48F8}"/>
              </a:ext>
            </a:extLst>
          </p:cNvPr>
          <p:cNvSpPr txBox="1">
            <a:spLocks/>
          </p:cNvSpPr>
          <p:nvPr/>
        </p:nvSpPr>
        <p:spPr>
          <a:xfrm>
            <a:off x="547485" y="2318514"/>
            <a:ext cx="11112137" cy="4074982"/>
          </a:xfrm>
          <a:prstGeom prst="rect">
            <a:avLst/>
          </a:prstGeom>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b="1" dirty="0">
                <a:ln>
                  <a:solidFill>
                    <a:schemeClr val="tx1"/>
                  </a:solidFill>
                </a:ln>
                <a:solidFill>
                  <a:srgbClr val="7030A0"/>
                </a:solidFill>
                <a:latin typeface="Arial" panose="020B0604020202020204" pitchFamily="34" charset="0"/>
                <a:ea typeface="Verdana" panose="020B0604030504040204" pitchFamily="34" charset="0"/>
                <a:cs typeface="Arial" panose="020B0604020202020204" pitchFamily="34" charset="0"/>
              </a:rPr>
              <a:t>Building Employer Capacity for Disability Inclusion through Knowledge to Practice</a:t>
            </a:r>
          </a:p>
          <a:p>
            <a:endParaRPr lang="en-US" sz="2800" dirty="0">
              <a:ln>
                <a:solidFill>
                  <a:prstClr val="black"/>
                </a:solidFill>
              </a:ln>
              <a:latin typeface="Arial" panose="020B0604020202020204" pitchFamily="34" charset="0"/>
              <a:ea typeface="Verdana" panose="020B0604030504040204" pitchFamily="34" charset="0"/>
              <a:cs typeface="Arial" panose="020B0604020202020204" pitchFamily="34" charset="0"/>
            </a:endParaRPr>
          </a:p>
          <a:p>
            <a:r>
              <a:rPr lang="en-US" sz="2800" dirty="0">
                <a:ln>
                  <a:solidFill>
                    <a:prstClr val="black"/>
                  </a:solidFill>
                </a:ln>
                <a:latin typeface="Arial" panose="020B0604020202020204" pitchFamily="34" charset="0"/>
                <a:ea typeface="Verdana" panose="020B0604030504040204" pitchFamily="34" charset="0"/>
                <a:cs typeface="Arial" panose="020B0604020202020204" pitchFamily="34" charset="0"/>
              </a:rPr>
              <a:t>November 24</a:t>
            </a:r>
            <a:r>
              <a:rPr lang="en-US" sz="2800" baseline="30000" dirty="0">
                <a:ln>
                  <a:solidFill>
                    <a:prstClr val="black"/>
                  </a:solidFill>
                </a:ln>
                <a:latin typeface="Arial" panose="020B0604020202020204" pitchFamily="34" charset="0"/>
                <a:ea typeface="Verdana" panose="020B0604030504040204" pitchFamily="34" charset="0"/>
                <a:cs typeface="Arial" panose="020B0604020202020204" pitchFamily="34" charset="0"/>
              </a:rPr>
              <a:t>th</a:t>
            </a:r>
            <a:r>
              <a:rPr lang="en-US" sz="2800" dirty="0">
                <a:ln>
                  <a:solidFill>
                    <a:prstClr val="black"/>
                  </a:solidFill>
                </a:ln>
                <a:latin typeface="Arial" panose="020B0604020202020204" pitchFamily="34" charset="0"/>
                <a:ea typeface="Verdana" panose="020B0604030504040204" pitchFamily="34" charset="0"/>
                <a:cs typeface="Arial" panose="020B0604020202020204" pitchFamily="34" charset="0"/>
              </a:rPr>
              <a:t>, 2023</a:t>
            </a:r>
          </a:p>
          <a:p>
            <a:endParaRPr lang="en-US" sz="2800" dirty="0">
              <a:ln>
                <a:solidFill>
                  <a:prstClr val="black"/>
                </a:solidFill>
              </a:ln>
              <a:latin typeface="Arial" panose="020B0604020202020204" pitchFamily="34" charset="0"/>
              <a:ea typeface="Verdana" panose="020B0604030504040204" pitchFamily="34" charset="0"/>
              <a:cs typeface="Arial" panose="020B0604020202020204" pitchFamily="34" charset="0"/>
            </a:endParaRPr>
          </a:p>
          <a:p>
            <a:r>
              <a:rPr lang="en-US" sz="2800" dirty="0">
                <a:ln>
                  <a:solidFill>
                    <a:prstClr val="black"/>
                  </a:solidFill>
                </a:ln>
                <a:solidFill>
                  <a:srgbClr val="7030A0"/>
                </a:solidFill>
                <a:latin typeface="Arial" panose="020B0604020202020204" pitchFamily="34" charset="0"/>
                <a:ea typeface="Verdana" panose="020B0604030504040204" pitchFamily="34" charset="0"/>
                <a:cs typeface="Arial" panose="020B0604020202020204" pitchFamily="34" charset="0"/>
              </a:rPr>
              <a:t>IDEA Speaker Series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2514600" algn="l"/>
              </a:tabLst>
              <a:defRPr/>
            </a:pPr>
            <a:r>
              <a:rPr lang="en-US" sz="1900" dirty="0">
                <a:ln>
                  <a:solidFill>
                    <a:prstClr val="black"/>
                  </a:solidFill>
                </a:ln>
                <a:latin typeface="Arial" panose="020B0604020202020204" pitchFamily="34" charset="0"/>
                <a:ea typeface="Verdana" panose="020B0604030504040204" pitchFamily="34" charset="0"/>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2514600" algn="l"/>
              </a:tabLst>
              <a:defRPr/>
            </a:pPr>
            <a:r>
              <a:rPr lang="en-US" sz="1900" dirty="0">
                <a:ln>
                  <a:solidFill>
                    <a:prstClr val="black"/>
                  </a:solidFill>
                </a:ln>
                <a:latin typeface="Arial" panose="020B0604020202020204" pitchFamily="34" charset="0"/>
                <a:ea typeface="Verdana" panose="020B0604030504040204" pitchFamily="34" charset="0"/>
                <a:cs typeface="Arial" panose="020B0604020202020204" pitchFamily="34" charset="0"/>
              </a:rPr>
              <a:t>	</a:t>
            </a:r>
            <a:r>
              <a:rPr lang="en-US" sz="1800" dirty="0">
                <a:ln>
                  <a:solidFill>
                    <a:prstClr val="black"/>
                  </a:solidFill>
                </a:ln>
                <a:latin typeface="Verdana" panose="020B0604030504040204" pitchFamily="34" charset="0"/>
                <a:ea typeface="Verdana" panose="020B0604030504040204" pitchFamily="34" charset="0"/>
                <a:cs typeface="Verdana" panose="020B0604030504040204" pitchFamily="34" charset="0"/>
              </a:rPr>
              <a:t>Emile Tompa 			Rebecca Gewurtz</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2514600" algn="l"/>
              </a:tabLst>
              <a:defRPr/>
            </a:pPr>
            <a:r>
              <a:rPr lang="en-US" sz="1800" dirty="0">
                <a:ln>
                  <a:solidFill>
                    <a:prstClr val="black"/>
                  </a:solidFill>
                </a:ln>
                <a:latin typeface="Verdana" panose="020B0604030504040204" pitchFamily="34" charset="0"/>
                <a:ea typeface="Verdana" panose="020B0604030504040204" pitchFamily="34" charset="0"/>
                <a:cs typeface="Verdana" panose="020B0604030504040204" pitchFamily="34" charset="0"/>
              </a:rPr>
              <a:t>	</a:t>
            </a:r>
            <a:r>
              <a:rPr kumimoji="0" lang="en-US" sz="1800" i="0" strike="noStrike" kern="1200" cap="none" spc="0" normalizeH="0" baseline="0" noProof="0" dirty="0">
                <a:ln>
                  <a:solidFill>
                    <a:prstClr val="black"/>
                  </a:solidFill>
                </a:ln>
                <a:effectLst/>
                <a:uLnTx/>
                <a:uFillTx/>
                <a:latin typeface="Verdana" panose="020B0604030504040204" pitchFamily="34" charset="0"/>
                <a:ea typeface="Verdana" panose="020B0604030504040204" pitchFamily="34" charset="0"/>
                <a:cs typeface="Verdana" panose="020B0604030504040204" pitchFamily="34" charset="0"/>
                <a:hlinkClick r:id="rId4"/>
              </a:rPr>
              <a:t>ETompa@iwh.on.ca</a:t>
            </a:r>
            <a:r>
              <a:rPr kumimoji="0" lang="en-US" sz="1800" i="0" strike="noStrike" kern="1200" cap="none" spc="0" normalizeH="0" baseline="0" noProof="0" dirty="0">
                <a:ln>
                  <a:solidFill>
                    <a:prstClr val="black"/>
                  </a:solidFill>
                </a:ln>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800" i="0" strike="noStrike" kern="1200" cap="none" spc="0" normalizeH="0" baseline="0" noProof="0" dirty="0">
                <a:ln>
                  <a:solidFill>
                    <a:prstClr val="black"/>
                  </a:solidFill>
                </a:ln>
                <a:effectLst/>
                <a:uLnTx/>
                <a:uFillTx/>
                <a:latin typeface="Verdana" panose="020B0604030504040204" pitchFamily="34" charset="0"/>
                <a:ea typeface="Verdana" panose="020B0604030504040204" pitchFamily="34" charset="0"/>
                <a:cs typeface="Verdana" panose="020B0604030504040204" pitchFamily="34" charset="0"/>
                <a:hlinkClick r:id="rId5"/>
              </a:rPr>
              <a:t>Gewurtz@mcmaster.ca</a:t>
            </a:r>
            <a:endParaRPr lang="en-US" sz="1800" dirty="0">
              <a:ln>
                <a:solidFill>
                  <a:prstClr val="black"/>
                </a:solidFill>
              </a:ln>
              <a:latin typeface="Verdana" panose="020B0604030504040204" pitchFamily="34" charset="0"/>
              <a:ea typeface="Verdana" panose="020B0604030504040204" pitchFamily="34" charset="0"/>
              <a:cs typeface="Verdana" panose="020B0604030504040204" pitchFamily="34" charset="0"/>
            </a:endParaRPr>
          </a:p>
        </p:txBody>
      </p:sp>
      <p:sp>
        <p:nvSpPr>
          <p:cNvPr id="7" name="TextBox 6" hidden="1">
            <a:extLst>
              <a:ext uri="{FF2B5EF4-FFF2-40B4-BE49-F238E27FC236}">
                <a16:creationId xmlns:a16="http://schemas.microsoft.com/office/drawing/2014/main" id="{25CC4C30-1EFB-E2A0-4391-AF769BB10296}"/>
              </a:ext>
            </a:extLst>
          </p:cNvPr>
          <p:cNvSpPr txBox="1"/>
          <p:nvPr/>
        </p:nvSpPr>
        <p:spPr>
          <a:xfrm>
            <a:off x="11659622" y="2955"/>
            <a:ext cx="532378" cy="369332"/>
          </a:xfrm>
          <a:prstGeom prst="rect">
            <a:avLst/>
          </a:prstGeom>
          <a:noFill/>
        </p:spPr>
        <p:txBody>
          <a:bodyPr wrap="square" rtlCol="0">
            <a:spAutoFit/>
          </a:bodyPr>
          <a:lstStyle/>
          <a:p>
            <a:pPr algn="ctr"/>
            <a:r>
              <a:rPr lang="en-US" dirty="0"/>
              <a:t>RG</a:t>
            </a:r>
            <a:endParaRPr lang="en-CA" dirty="0"/>
          </a:p>
        </p:txBody>
      </p:sp>
      <p:sp>
        <p:nvSpPr>
          <p:cNvPr id="6" name="Slide Number Placeholder 5">
            <a:extLst>
              <a:ext uri="{FF2B5EF4-FFF2-40B4-BE49-F238E27FC236}">
                <a16:creationId xmlns:a16="http://schemas.microsoft.com/office/drawing/2014/main" id="{3DD8FB1E-C22C-486D-2EB6-8CEBD964B6B2}"/>
              </a:ext>
            </a:extLst>
          </p:cNvPr>
          <p:cNvSpPr>
            <a:spLocks noGrp="1"/>
          </p:cNvSpPr>
          <p:nvPr>
            <p:ph type="sldNum" sz="quarter" idx="12"/>
          </p:nvPr>
        </p:nvSpPr>
        <p:spPr/>
        <p:txBody>
          <a:bodyPr/>
          <a:lstStyle/>
          <a:p>
            <a:fld id="{FE8E0596-E379-2843-B090-D6EA44A83568}" type="slidenum">
              <a:rPr lang="en-US" smtClean="0"/>
              <a:t>1</a:t>
            </a:fld>
            <a:endParaRPr lang="en-US" dirty="0"/>
          </a:p>
        </p:txBody>
      </p:sp>
    </p:spTree>
    <p:extLst>
      <p:ext uri="{BB962C8B-B14F-4D97-AF65-F5344CB8AC3E}">
        <p14:creationId xmlns:p14="http://schemas.microsoft.com/office/powerpoint/2010/main" val="3307995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1CC02-2612-7159-D3E0-582DEE141D69}"/>
              </a:ext>
            </a:extLst>
          </p:cNvPr>
          <p:cNvSpPr>
            <a:spLocks noGrp="1"/>
          </p:cNvSpPr>
          <p:nvPr>
            <p:ph type="title"/>
          </p:nvPr>
        </p:nvSpPr>
        <p:spPr/>
        <p:txBody>
          <a:bodyPr>
            <a:normAutofit/>
          </a:bodyPr>
          <a:lstStyle/>
          <a:p>
            <a:r>
              <a:rPr lang="en-CA" sz="4000" b="1" dirty="0">
                <a:ln w="22225">
                  <a:solidFill>
                    <a:prstClr val="black"/>
                  </a:solidFill>
                  <a:prstDash val="solid"/>
                </a:ln>
                <a:solidFill>
                  <a:srgbClr val="7030A0"/>
                </a:solidFill>
                <a:latin typeface="Verdana" panose="020B0604030504040204" pitchFamily="34" charset="0"/>
                <a:ea typeface="Verdana" panose="020B0604030504040204" pitchFamily="34" charset="0"/>
                <a:cs typeface="+mn-cs"/>
              </a:rPr>
              <a:t>Hub 1 Projects – Workplace Systems and Partnerships</a:t>
            </a:r>
          </a:p>
        </p:txBody>
      </p:sp>
      <p:sp>
        <p:nvSpPr>
          <p:cNvPr id="3" name="Content Placeholder 2">
            <a:extLst>
              <a:ext uri="{FF2B5EF4-FFF2-40B4-BE49-F238E27FC236}">
                <a16:creationId xmlns:a16="http://schemas.microsoft.com/office/drawing/2014/main" id="{133D5E68-9A6D-B152-E62E-B56E931EDF2D}"/>
              </a:ext>
            </a:extLst>
          </p:cNvPr>
          <p:cNvSpPr>
            <a:spLocks noGrp="1"/>
          </p:cNvSpPr>
          <p:nvPr>
            <p:ph idx="1"/>
          </p:nvPr>
        </p:nvSpPr>
        <p:spPr/>
        <p:txBody>
          <a:bodyPr/>
          <a:lstStyle/>
          <a:p>
            <a:r>
              <a:rPr lang="en-CA" b="1" dirty="0"/>
              <a:t>Best practice for accessibility planning and reporting</a:t>
            </a:r>
          </a:p>
          <a:p>
            <a:r>
              <a:rPr lang="en-CA" b="1" dirty="0"/>
              <a:t>OFL Inclusive Design Workshop</a:t>
            </a:r>
          </a:p>
          <a:p>
            <a:r>
              <a:rPr lang="en-CA" dirty="0"/>
              <a:t>Scan of promising practices in industry</a:t>
            </a:r>
          </a:p>
          <a:p>
            <a:r>
              <a:rPr lang="en-CA" dirty="0"/>
              <a:t>Taking a disability lens in procurement and the supply chain</a:t>
            </a:r>
          </a:p>
          <a:p>
            <a:endParaRPr lang="en-CA" dirty="0"/>
          </a:p>
        </p:txBody>
      </p:sp>
      <p:sp>
        <p:nvSpPr>
          <p:cNvPr id="5" name="TextBox 4">
            <a:extLst>
              <a:ext uri="{FF2B5EF4-FFF2-40B4-BE49-F238E27FC236}">
                <a16:creationId xmlns:a16="http://schemas.microsoft.com/office/drawing/2014/main" id="{42B901D7-7011-02B5-6CB8-5DCBCF90A2EB}"/>
              </a:ext>
            </a:extLst>
          </p:cNvPr>
          <p:cNvSpPr txBox="1"/>
          <p:nvPr/>
        </p:nvSpPr>
        <p:spPr>
          <a:xfrm>
            <a:off x="11659622" y="2955"/>
            <a:ext cx="532378" cy="369332"/>
          </a:xfrm>
          <a:prstGeom prst="rect">
            <a:avLst/>
          </a:prstGeom>
          <a:noFill/>
        </p:spPr>
        <p:txBody>
          <a:bodyPr wrap="square" rtlCol="0">
            <a:spAutoFit/>
          </a:bodyPr>
          <a:lstStyle/>
          <a:p>
            <a:pPr algn="ctr"/>
            <a:r>
              <a:rPr lang="en-US" dirty="0"/>
              <a:t>ET</a:t>
            </a:r>
            <a:endParaRPr lang="en-CA" dirty="0"/>
          </a:p>
        </p:txBody>
      </p:sp>
      <p:sp>
        <p:nvSpPr>
          <p:cNvPr id="6" name="TextBox 5">
            <a:extLst>
              <a:ext uri="{FF2B5EF4-FFF2-40B4-BE49-F238E27FC236}">
                <a16:creationId xmlns:a16="http://schemas.microsoft.com/office/drawing/2014/main" id="{EBA2EF12-BB64-CC67-C7C5-7490F2BF2E65}"/>
              </a:ext>
            </a:extLst>
          </p:cNvPr>
          <p:cNvSpPr txBox="1"/>
          <p:nvPr/>
        </p:nvSpPr>
        <p:spPr>
          <a:xfrm>
            <a:off x="259976" y="6203576"/>
            <a:ext cx="2985248" cy="367553"/>
          </a:xfrm>
          <a:prstGeom prst="rect">
            <a:avLst/>
          </a:prstGeom>
          <a:noFill/>
        </p:spPr>
        <p:txBody>
          <a:bodyPr wrap="square" rtlCol="0">
            <a:spAutoFit/>
          </a:bodyPr>
          <a:lstStyle/>
          <a:p>
            <a:r>
              <a:rPr lang="en-CA" dirty="0">
                <a:hlinkClick r:id="rId2"/>
              </a:rPr>
              <a:t>www.vraie-idea.ca</a:t>
            </a:r>
            <a:r>
              <a:rPr lang="en-CA" dirty="0"/>
              <a:t> </a:t>
            </a:r>
          </a:p>
        </p:txBody>
      </p:sp>
      <p:sp>
        <p:nvSpPr>
          <p:cNvPr id="4" name="Slide Number Placeholder 3">
            <a:extLst>
              <a:ext uri="{FF2B5EF4-FFF2-40B4-BE49-F238E27FC236}">
                <a16:creationId xmlns:a16="http://schemas.microsoft.com/office/drawing/2014/main" id="{885E5D2C-1D5D-B0EE-8BAD-E6F33CBDB6FF}"/>
              </a:ext>
            </a:extLst>
          </p:cNvPr>
          <p:cNvSpPr>
            <a:spLocks noGrp="1"/>
          </p:cNvSpPr>
          <p:nvPr>
            <p:ph type="sldNum" sz="quarter" idx="12"/>
          </p:nvPr>
        </p:nvSpPr>
        <p:spPr/>
        <p:txBody>
          <a:bodyPr/>
          <a:lstStyle/>
          <a:p>
            <a:fld id="{FE8E0596-E379-2843-B090-D6EA44A83568}" type="slidenum">
              <a:rPr lang="en-US" smtClean="0"/>
              <a:t>10</a:t>
            </a:fld>
            <a:endParaRPr lang="en-US" dirty="0"/>
          </a:p>
        </p:txBody>
      </p:sp>
    </p:spTree>
    <p:extLst>
      <p:ext uri="{BB962C8B-B14F-4D97-AF65-F5344CB8AC3E}">
        <p14:creationId xmlns:p14="http://schemas.microsoft.com/office/powerpoint/2010/main" val="1786868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B1294-9C9B-B323-4761-34BEF4A4E45C}"/>
              </a:ext>
            </a:extLst>
          </p:cNvPr>
          <p:cNvSpPr>
            <a:spLocks noGrp="1"/>
          </p:cNvSpPr>
          <p:nvPr>
            <p:ph type="title"/>
          </p:nvPr>
        </p:nvSpPr>
        <p:spPr>
          <a:xfrm>
            <a:off x="6417733" y="490537"/>
            <a:ext cx="5389954" cy="1628775"/>
          </a:xfrm>
        </p:spPr>
        <p:txBody>
          <a:bodyPr anchor="t">
            <a:normAutofit/>
          </a:bodyPr>
          <a:lstStyle/>
          <a:p>
            <a:r>
              <a:rPr lang="en-CA" sz="3600" b="1" dirty="0">
                <a:ln w="22225">
                  <a:solidFill>
                    <a:schemeClr val="tx1"/>
                  </a:solidFill>
                  <a:prstDash val="solid"/>
                </a:ln>
                <a:solidFill>
                  <a:srgbClr val="7030A0"/>
                </a:solidFill>
                <a:ea typeface="Verdana" panose="020B0604030504040204" pitchFamily="34" charset="0"/>
              </a:rPr>
              <a:t>Best Practices for Accessibility Planning and Reporting</a:t>
            </a:r>
          </a:p>
        </p:txBody>
      </p:sp>
      <p:pic>
        <p:nvPicPr>
          <p:cNvPr id="6" name="Picture 5">
            <a:extLst>
              <a:ext uri="{FF2B5EF4-FFF2-40B4-BE49-F238E27FC236}">
                <a16:creationId xmlns:a16="http://schemas.microsoft.com/office/drawing/2014/main" id="{355D0B2F-E010-123F-046F-F39D7B71370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D33F5001-564E-71BC-86FB-C27A9837B6D2}"/>
              </a:ext>
            </a:extLst>
          </p:cNvPr>
          <p:cNvSpPr>
            <a:spLocks noGrp="1"/>
          </p:cNvSpPr>
          <p:nvPr>
            <p:ph idx="1"/>
          </p:nvPr>
        </p:nvSpPr>
        <p:spPr>
          <a:xfrm>
            <a:off x="6417733" y="2167126"/>
            <a:ext cx="5291663" cy="3425600"/>
          </a:xfrm>
        </p:spPr>
        <p:txBody>
          <a:bodyPr>
            <a:normAutofit/>
          </a:bodyPr>
          <a:lstStyle/>
          <a:p>
            <a:pPr marL="0" indent="0">
              <a:spcBef>
                <a:spcPts val="1200"/>
              </a:spcBef>
              <a:buNone/>
            </a:pPr>
            <a:r>
              <a:rPr lang="en-CA" sz="2400" b="1" dirty="0"/>
              <a:t>Key concept: Disability Confidence</a:t>
            </a:r>
          </a:p>
          <a:p>
            <a:pPr>
              <a:spcBef>
                <a:spcPts val="1200"/>
              </a:spcBef>
            </a:pPr>
            <a:r>
              <a:rPr lang="en-CA" sz="2000" dirty="0"/>
              <a:t>This describes the confidence that workplace parties – employer and union – have in their capacity to fully include persons with disabilities in the workplace.</a:t>
            </a:r>
          </a:p>
          <a:p>
            <a:pPr>
              <a:spcBef>
                <a:spcPts val="1200"/>
              </a:spcBef>
            </a:pPr>
            <a:r>
              <a:rPr lang="en-US" sz="2000" dirty="0"/>
              <a:t>A disability confident workplace puts policies into practice to ensure persons with disabilities are included, belong and do not have barriers to employment or promotion.</a:t>
            </a:r>
            <a:endParaRPr lang="en-CA" sz="2000" dirty="0"/>
          </a:p>
        </p:txBody>
      </p:sp>
      <p:sp>
        <p:nvSpPr>
          <p:cNvPr id="4" name="TextBox 3">
            <a:extLst>
              <a:ext uri="{FF2B5EF4-FFF2-40B4-BE49-F238E27FC236}">
                <a16:creationId xmlns:a16="http://schemas.microsoft.com/office/drawing/2014/main" id="{695548EB-78E4-A449-B78B-FEE3BCDA2251}"/>
              </a:ext>
            </a:extLst>
          </p:cNvPr>
          <p:cNvSpPr txBox="1"/>
          <p:nvPr/>
        </p:nvSpPr>
        <p:spPr>
          <a:xfrm>
            <a:off x="259976" y="6203576"/>
            <a:ext cx="2985248" cy="367553"/>
          </a:xfrm>
          <a:prstGeom prst="rect">
            <a:avLst/>
          </a:prstGeom>
          <a:noFill/>
        </p:spPr>
        <p:txBody>
          <a:bodyPr wrap="square" rtlCol="0">
            <a:spAutoFit/>
          </a:bodyPr>
          <a:lstStyle/>
          <a:p>
            <a:r>
              <a:rPr lang="en-CA" dirty="0">
                <a:hlinkClick r:id="rId4"/>
              </a:rPr>
              <a:t>www.vraie-idea.ca</a:t>
            </a:r>
            <a:r>
              <a:rPr lang="en-CA" dirty="0"/>
              <a:t> </a:t>
            </a:r>
          </a:p>
        </p:txBody>
      </p:sp>
      <p:sp>
        <p:nvSpPr>
          <p:cNvPr id="5" name="TextBox 4">
            <a:extLst>
              <a:ext uri="{FF2B5EF4-FFF2-40B4-BE49-F238E27FC236}">
                <a16:creationId xmlns:a16="http://schemas.microsoft.com/office/drawing/2014/main" id="{3BF46117-F56E-AD24-E2A9-B63D40FE8B8F}"/>
              </a:ext>
            </a:extLst>
          </p:cNvPr>
          <p:cNvSpPr txBox="1"/>
          <p:nvPr/>
        </p:nvSpPr>
        <p:spPr>
          <a:xfrm>
            <a:off x="11659622" y="2955"/>
            <a:ext cx="532378" cy="369332"/>
          </a:xfrm>
          <a:prstGeom prst="rect">
            <a:avLst/>
          </a:prstGeom>
          <a:noFill/>
        </p:spPr>
        <p:txBody>
          <a:bodyPr wrap="square" rtlCol="0">
            <a:spAutoFit/>
          </a:bodyPr>
          <a:lstStyle/>
          <a:p>
            <a:pPr algn="ctr"/>
            <a:r>
              <a:rPr lang="en-US" dirty="0"/>
              <a:t>ET</a:t>
            </a:r>
            <a:endParaRPr lang="en-CA" dirty="0"/>
          </a:p>
        </p:txBody>
      </p:sp>
      <p:sp>
        <p:nvSpPr>
          <p:cNvPr id="8" name="Slide Number Placeholder 7">
            <a:extLst>
              <a:ext uri="{FF2B5EF4-FFF2-40B4-BE49-F238E27FC236}">
                <a16:creationId xmlns:a16="http://schemas.microsoft.com/office/drawing/2014/main" id="{D13FA10B-4843-59B1-0CEA-C66768E3F461}"/>
              </a:ext>
            </a:extLst>
          </p:cNvPr>
          <p:cNvSpPr>
            <a:spLocks noGrp="1"/>
          </p:cNvSpPr>
          <p:nvPr>
            <p:ph type="sldNum" sz="quarter" idx="12"/>
          </p:nvPr>
        </p:nvSpPr>
        <p:spPr/>
        <p:txBody>
          <a:bodyPr/>
          <a:lstStyle/>
          <a:p>
            <a:fld id="{FE8E0596-E379-2843-B090-D6EA44A83568}" type="slidenum">
              <a:rPr lang="en-US" smtClean="0"/>
              <a:t>11</a:t>
            </a:fld>
            <a:endParaRPr lang="en-US" dirty="0"/>
          </a:p>
        </p:txBody>
      </p:sp>
    </p:spTree>
    <p:extLst>
      <p:ext uri="{BB962C8B-B14F-4D97-AF65-F5344CB8AC3E}">
        <p14:creationId xmlns:p14="http://schemas.microsoft.com/office/powerpoint/2010/main" val="2212306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different stages of disability confidence. 4 overlapping circles: disability discomfort, reaching beyond the comfort zone, broadened perspective and disability confidence. ">
            <a:extLst>
              <a:ext uri="{FF2B5EF4-FFF2-40B4-BE49-F238E27FC236}">
                <a16:creationId xmlns:a16="http://schemas.microsoft.com/office/drawing/2014/main" id="{A5BC686C-ECD5-8AB2-528C-03103C0155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9130" y="320076"/>
            <a:ext cx="8243694" cy="5721143"/>
          </a:xfrm>
          <a:prstGeom prst="rect">
            <a:avLst/>
          </a:prstGeom>
        </p:spPr>
      </p:pic>
      <p:sp>
        <p:nvSpPr>
          <p:cNvPr id="16" name="Title 15">
            <a:extLst>
              <a:ext uri="{FF2B5EF4-FFF2-40B4-BE49-F238E27FC236}">
                <a16:creationId xmlns:a16="http://schemas.microsoft.com/office/drawing/2014/main" id="{6578CD8C-0B76-48B9-8318-B91DF331F7C9}"/>
              </a:ext>
            </a:extLst>
          </p:cNvPr>
          <p:cNvSpPr txBox="1">
            <a:spLocks noGrp="1"/>
          </p:cNvSpPr>
          <p:nvPr>
            <p:ph type="title" idx="4294967295"/>
          </p:nvPr>
        </p:nvSpPr>
        <p:spPr>
          <a:xfrm>
            <a:off x="4846994" y="361127"/>
            <a:ext cx="2799512" cy="707886"/>
          </a:xfrm>
          <a:prstGeom prst="rect">
            <a:avLst/>
          </a:prstGeom>
          <a:solidFill>
            <a:schemeClr val="accent5">
              <a:lumMod val="20000"/>
              <a:lumOff val="80000"/>
            </a:scheme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mn-lt"/>
                <a:ea typeface="+mn-ea"/>
                <a:cs typeface="+mn-cs"/>
              </a:rPr>
              <a:t>Stages of Disability Confidence</a:t>
            </a:r>
            <a:endParaRPr kumimoji="0" lang="en-CA" sz="2000" b="1" i="0" u="none" strike="noStrike" kern="1200" cap="none" spc="0" normalizeH="0" baseline="0" noProof="0" dirty="0">
              <a:ln>
                <a:noFill/>
              </a:ln>
              <a:solidFill>
                <a:schemeClr val="tx1"/>
              </a:solidFill>
              <a:effectLst/>
              <a:uLnTx/>
              <a:uFillTx/>
              <a:latin typeface="+mn-lt"/>
              <a:ea typeface="+mn-ea"/>
              <a:cs typeface="+mn-cs"/>
            </a:endParaRPr>
          </a:p>
        </p:txBody>
      </p:sp>
      <p:sp>
        <p:nvSpPr>
          <p:cNvPr id="12" name="TextBox 11">
            <a:extLst>
              <a:ext uri="{FF2B5EF4-FFF2-40B4-BE49-F238E27FC236}">
                <a16:creationId xmlns:a16="http://schemas.microsoft.com/office/drawing/2014/main" id="{2838F1DC-7C33-B035-457D-121847952B43}"/>
              </a:ext>
            </a:extLst>
          </p:cNvPr>
          <p:cNvSpPr txBox="1"/>
          <p:nvPr/>
        </p:nvSpPr>
        <p:spPr>
          <a:xfrm>
            <a:off x="682917" y="493644"/>
            <a:ext cx="3657600" cy="1323439"/>
          </a:xfrm>
          <a:prstGeom prst="rect">
            <a:avLst/>
          </a:prstGeom>
          <a:solidFill>
            <a:schemeClr val="accent4">
              <a:lumMod val="20000"/>
              <a:lumOff val="80000"/>
            </a:schemeClr>
          </a:solidFill>
        </p:spPr>
        <p:txBody>
          <a:bodyPr wrap="square" rtlCol="0">
            <a:spAutoFit/>
          </a:bodyPr>
          <a:lstStyle/>
          <a:p>
            <a:pPr marL="179388" indent="-179388">
              <a:buFont typeface="Arial" panose="020B0604020202020204" pitchFamily="34" charset="0"/>
              <a:buChar char="•"/>
            </a:pPr>
            <a:r>
              <a:rPr lang="en-US" sz="1600" b="1" dirty="0"/>
              <a:t>Supportive and inclusive work culture</a:t>
            </a:r>
          </a:p>
          <a:p>
            <a:pPr marL="179388" indent="-179388">
              <a:buFont typeface="Arial" panose="020B0604020202020204" pitchFamily="34" charset="0"/>
              <a:buChar char="•"/>
            </a:pPr>
            <a:r>
              <a:rPr lang="en-US" sz="1600" b="1" dirty="0"/>
              <a:t>Organization is leading social change</a:t>
            </a:r>
          </a:p>
          <a:p>
            <a:pPr marL="179388" indent="-179388">
              <a:buFont typeface="Arial" panose="020B0604020202020204" pitchFamily="34" charset="0"/>
              <a:buChar char="•"/>
            </a:pPr>
            <a:r>
              <a:rPr lang="en-US" sz="1600" b="1" dirty="0"/>
              <a:t>Building employment and tools that display and support skills</a:t>
            </a:r>
          </a:p>
          <a:p>
            <a:pPr marL="179388" indent="-179388">
              <a:buFont typeface="Arial" panose="020B0604020202020204" pitchFamily="34" charset="0"/>
              <a:buChar char="•"/>
            </a:pPr>
            <a:endParaRPr lang="en-CA" sz="1600" b="1" dirty="0"/>
          </a:p>
        </p:txBody>
      </p:sp>
      <p:sp>
        <p:nvSpPr>
          <p:cNvPr id="13" name="TextBox 12">
            <a:extLst>
              <a:ext uri="{FF2B5EF4-FFF2-40B4-BE49-F238E27FC236}">
                <a16:creationId xmlns:a16="http://schemas.microsoft.com/office/drawing/2014/main" id="{8EA68FE1-9617-537B-F4E0-EF09A9BBDBE8}"/>
              </a:ext>
            </a:extLst>
          </p:cNvPr>
          <p:cNvSpPr txBox="1"/>
          <p:nvPr/>
        </p:nvSpPr>
        <p:spPr>
          <a:xfrm>
            <a:off x="8156283" y="581155"/>
            <a:ext cx="3657600" cy="1323439"/>
          </a:xfrm>
          <a:prstGeom prst="rect">
            <a:avLst/>
          </a:prstGeom>
          <a:solidFill>
            <a:schemeClr val="accent4">
              <a:lumMod val="20000"/>
              <a:lumOff val="80000"/>
            </a:schemeClr>
          </a:solidFill>
        </p:spPr>
        <p:txBody>
          <a:bodyPr wrap="square" rtlCol="0">
            <a:spAutoFit/>
          </a:bodyPr>
          <a:lstStyle/>
          <a:p>
            <a:pPr marL="179388" indent="-179388">
              <a:buFont typeface="Arial" panose="020B0604020202020204" pitchFamily="34" charset="0"/>
              <a:buChar char="•"/>
            </a:pPr>
            <a:r>
              <a:rPr lang="en-US" sz="1600" b="1" dirty="0"/>
              <a:t>Involves stigma and discomfort because of a lack of knowledge</a:t>
            </a:r>
          </a:p>
          <a:p>
            <a:pPr marL="179388" indent="-179388">
              <a:buFont typeface="Arial" panose="020B0604020202020204" pitchFamily="34" charset="0"/>
              <a:buChar char="•"/>
            </a:pPr>
            <a:r>
              <a:rPr lang="en-US" sz="1600" b="1" dirty="0"/>
              <a:t>People are uncomfortable around disability and judge more harshly than those without disabilities</a:t>
            </a:r>
          </a:p>
        </p:txBody>
      </p:sp>
      <p:sp>
        <p:nvSpPr>
          <p:cNvPr id="14" name="TextBox 13">
            <a:extLst>
              <a:ext uri="{FF2B5EF4-FFF2-40B4-BE49-F238E27FC236}">
                <a16:creationId xmlns:a16="http://schemas.microsoft.com/office/drawing/2014/main" id="{590BCB59-1A27-9201-E7F5-4EB330B099DF}"/>
              </a:ext>
            </a:extLst>
          </p:cNvPr>
          <p:cNvSpPr txBox="1"/>
          <p:nvPr/>
        </p:nvSpPr>
        <p:spPr>
          <a:xfrm>
            <a:off x="7599165" y="4350266"/>
            <a:ext cx="4592835" cy="1815882"/>
          </a:xfrm>
          <a:prstGeom prst="rect">
            <a:avLst/>
          </a:prstGeom>
          <a:solidFill>
            <a:schemeClr val="accent4">
              <a:lumMod val="20000"/>
              <a:lumOff val="80000"/>
            </a:schemeClr>
          </a:solidFill>
        </p:spPr>
        <p:txBody>
          <a:bodyPr wrap="square" rtlCol="0">
            <a:spAutoFit/>
          </a:bodyPr>
          <a:lstStyle/>
          <a:p>
            <a:pPr marL="179388" indent="-179388">
              <a:buFont typeface="Arial" panose="020B0604020202020204" pitchFamily="34" charset="0"/>
              <a:buChar char="•"/>
            </a:pPr>
            <a:r>
              <a:rPr lang="en-US" sz="1600" b="1" dirty="0"/>
              <a:t>Involves disability awareness training to improve workplace culture by changing mindset</a:t>
            </a:r>
          </a:p>
          <a:p>
            <a:pPr marL="179388" indent="-179388">
              <a:buFont typeface="Arial" panose="020B0604020202020204" pitchFamily="34" charset="0"/>
              <a:buChar char="•"/>
            </a:pPr>
            <a:r>
              <a:rPr lang="en-US" sz="1600" b="1" dirty="0"/>
              <a:t>Shared lived experiences that help break down stereotypes</a:t>
            </a:r>
          </a:p>
          <a:p>
            <a:pPr marL="179388" indent="-179388">
              <a:buFont typeface="Arial" panose="020B0604020202020204" pitchFamily="34" charset="0"/>
              <a:buChar char="•"/>
            </a:pPr>
            <a:r>
              <a:rPr lang="en-US" sz="1600" b="1" dirty="0"/>
              <a:t>Business case for hiring and retaining persons with disabilities, they are innovative, problem solvers, and have a strong work ethic</a:t>
            </a:r>
            <a:endParaRPr lang="en-CA" sz="1600" b="1" dirty="0"/>
          </a:p>
        </p:txBody>
      </p:sp>
      <p:sp>
        <p:nvSpPr>
          <p:cNvPr id="15" name="TextBox 14">
            <a:extLst>
              <a:ext uri="{FF2B5EF4-FFF2-40B4-BE49-F238E27FC236}">
                <a16:creationId xmlns:a16="http://schemas.microsoft.com/office/drawing/2014/main" id="{DA569141-91BB-A007-CACE-B6F60604ACCF}"/>
              </a:ext>
            </a:extLst>
          </p:cNvPr>
          <p:cNvSpPr txBox="1"/>
          <p:nvPr/>
        </p:nvSpPr>
        <p:spPr>
          <a:xfrm>
            <a:off x="349526" y="4498991"/>
            <a:ext cx="4147065" cy="1569660"/>
          </a:xfrm>
          <a:prstGeom prst="rect">
            <a:avLst/>
          </a:prstGeom>
          <a:solidFill>
            <a:schemeClr val="accent4">
              <a:lumMod val="20000"/>
              <a:lumOff val="80000"/>
            </a:schemeClr>
          </a:solidFill>
        </p:spPr>
        <p:txBody>
          <a:bodyPr wrap="square" rtlCol="0">
            <a:spAutoFit/>
          </a:bodyPr>
          <a:lstStyle/>
          <a:p>
            <a:pPr marL="179388" indent="-179388">
              <a:buFont typeface="Arial" panose="020B0604020202020204" pitchFamily="34" charset="0"/>
              <a:buChar char="•"/>
            </a:pPr>
            <a:r>
              <a:rPr lang="en-US" sz="1600" b="1" dirty="0"/>
              <a:t>Challenges stigma and stereotypes</a:t>
            </a:r>
          </a:p>
          <a:p>
            <a:pPr marL="179388" indent="-179388">
              <a:buFont typeface="Arial" panose="020B0604020202020204" pitchFamily="34" charset="0"/>
              <a:buChar char="•"/>
            </a:pPr>
            <a:r>
              <a:rPr lang="en-US" sz="1600" b="1" dirty="0"/>
              <a:t>Minimizes bias and focuses on abilities</a:t>
            </a:r>
          </a:p>
          <a:p>
            <a:pPr marL="179388" indent="-179388">
              <a:buFont typeface="Arial" panose="020B0604020202020204" pitchFamily="34" charset="0"/>
              <a:buChar char="•"/>
            </a:pPr>
            <a:r>
              <a:rPr lang="en-US" sz="1600" b="1" dirty="0"/>
              <a:t>Values the talents and potential persons with disabilities have instead of hiring for company image</a:t>
            </a:r>
          </a:p>
          <a:p>
            <a:pPr marL="179388" indent="-179388">
              <a:buFont typeface="Arial" panose="020B0604020202020204" pitchFamily="34" charset="0"/>
              <a:buChar char="•"/>
            </a:pPr>
            <a:r>
              <a:rPr lang="en-US" sz="1600" b="1" dirty="0"/>
              <a:t>Does not focus on nature of the condition</a:t>
            </a:r>
            <a:endParaRPr lang="en-CA" sz="1600" b="1" dirty="0"/>
          </a:p>
        </p:txBody>
      </p:sp>
      <p:sp>
        <p:nvSpPr>
          <p:cNvPr id="4" name="TextBox 3" hidden="1">
            <a:extLst>
              <a:ext uri="{FF2B5EF4-FFF2-40B4-BE49-F238E27FC236}">
                <a16:creationId xmlns:a16="http://schemas.microsoft.com/office/drawing/2014/main" id="{1C5F7561-B779-91A5-D239-BE1BFE048CA3}"/>
              </a:ext>
            </a:extLst>
          </p:cNvPr>
          <p:cNvSpPr txBox="1"/>
          <p:nvPr/>
        </p:nvSpPr>
        <p:spPr>
          <a:xfrm>
            <a:off x="11659622" y="2955"/>
            <a:ext cx="532378" cy="369332"/>
          </a:xfrm>
          <a:prstGeom prst="rect">
            <a:avLst/>
          </a:prstGeom>
          <a:noFill/>
        </p:spPr>
        <p:txBody>
          <a:bodyPr wrap="square" rtlCol="0">
            <a:spAutoFit/>
          </a:bodyPr>
          <a:lstStyle/>
          <a:p>
            <a:pPr algn="ctr"/>
            <a:r>
              <a:rPr lang="en-US" dirty="0"/>
              <a:t>ET</a:t>
            </a:r>
            <a:endParaRPr lang="en-CA" dirty="0"/>
          </a:p>
        </p:txBody>
      </p:sp>
      <p:sp>
        <p:nvSpPr>
          <p:cNvPr id="11" name="TextBox 10">
            <a:extLst>
              <a:ext uri="{FF2B5EF4-FFF2-40B4-BE49-F238E27FC236}">
                <a16:creationId xmlns:a16="http://schemas.microsoft.com/office/drawing/2014/main" id="{78F532D0-9F43-B4A1-F291-919F90E06F21}"/>
              </a:ext>
            </a:extLst>
          </p:cNvPr>
          <p:cNvSpPr txBox="1"/>
          <p:nvPr/>
        </p:nvSpPr>
        <p:spPr>
          <a:xfrm>
            <a:off x="218670" y="6214787"/>
            <a:ext cx="8168246" cy="600164"/>
          </a:xfrm>
          <a:prstGeom prst="rect">
            <a:avLst/>
          </a:prstGeom>
          <a:noFill/>
        </p:spPr>
        <p:txBody>
          <a:bodyPr wrap="square" rtlCol="0">
            <a:spAutoFit/>
          </a:bodyPr>
          <a:lstStyle/>
          <a:p>
            <a:r>
              <a:rPr lang="en-US" sz="1100" dirty="0"/>
              <a:t>Lindsay, S., Leck, J., Shen, W., Cagliostro, E., &amp; Stinson, J. (2019). A framework for developing employer’s disability confidence. Equality, Diversity and Inclusion: An International Journal, 38(1), 40–55. </a:t>
            </a:r>
            <a:r>
              <a:rPr lang="en-US" sz="1100" dirty="0">
                <a:hlinkClick r:id="rId4"/>
              </a:rPr>
              <a:t>https://doi.org/10.1108/edi-05-2018-0085</a:t>
            </a:r>
            <a:endParaRPr lang="en-US" sz="1100" dirty="0"/>
          </a:p>
          <a:p>
            <a:r>
              <a:rPr lang="en-CA" sz="1100" dirty="0">
                <a:hlinkClick r:id="rId5"/>
              </a:rPr>
              <a:t>https://hollandbloorview.ca/sites/default/files/A%20Framework%20for%20Developing%20Employer%27s%20Disability%20Confidence.pdf</a:t>
            </a:r>
            <a:r>
              <a:rPr lang="en-US" sz="1100" dirty="0"/>
              <a:t> </a:t>
            </a:r>
            <a:endParaRPr lang="en-CA" sz="1100" dirty="0"/>
          </a:p>
        </p:txBody>
      </p:sp>
      <p:sp>
        <p:nvSpPr>
          <p:cNvPr id="6" name="Slide Number Placeholder 5">
            <a:extLst>
              <a:ext uri="{FF2B5EF4-FFF2-40B4-BE49-F238E27FC236}">
                <a16:creationId xmlns:a16="http://schemas.microsoft.com/office/drawing/2014/main" id="{F44D1000-35E4-A09E-9B7D-310E1496CCCD}"/>
              </a:ext>
            </a:extLst>
          </p:cNvPr>
          <p:cNvSpPr>
            <a:spLocks noGrp="1"/>
          </p:cNvSpPr>
          <p:nvPr>
            <p:ph type="sldNum" sz="quarter" idx="12"/>
          </p:nvPr>
        </p:nvSpPr>
        <p:spPr/>
        <p:txBody>
          <a:bodyPr/>
          <a:lstStyle/>
          <a:p>
            <a:fld id="{FE8E0596-E379-2843-B090-D6EA44A83568}" type="slidenum">
              <a:rPr lang="en-US" smtClean="0"/>
              <a:t>12</a:t>
            </a:fld>
            <a:endParaRPr lang="en-US" dirty="0"/>
          </a:p>
        </p:txBody>
      </p:sp>
    </p:spTree>
    <p:extLst>
      <p:ext uri="{BB962C8B-B14F-4D97-AF65-F5344CB8AC3E}">
        <p14:creationId xmlns:p14="http://schemas.microsoft.com/office/powerpoint/2010/main" val="111801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56A91-C98B-0187-0650-D80EEC42A905}"/>
              </a:ext>
            </a:extLst>
          </p:cNvPr>
          <p:cNvSpPr>
            <a:spLocks noGrp="1"/>
          </p:cNvSpPr>
          <p:nvPr>
            <p:ph type="title"/>
          </p:nvPr>
        </p:nvSpPr>
        <p:spPr>
          <a:xfrm>
            <a:off x="698797" y="2210035"/>
            <a:ext cx="3706695" cy="3078280"/>
          </a:xfrm>
        </p:spPr>
        <p:txBody>
          <a:bodyPr anchor="ctr">
            <a:normAutofit/>
          </a:bodyPr>
          <a:lstStyle/>
          <a:p>
            <a:r>
              <a:rPr lang="en-US" sz="3200" b="1" dirty="0">
                <a:ea typeface="+mn-ea"/>
              </a:rPr>
              <a:t>Key Concept: Equity Diversity Inclusion and Accessibility (EDIA) Maturity</a:t>
            </a:r>
            <a:endParaRPr lang="en-CA" sz="3200" b="1" dirty="0">
              <a:ea typeface="+mn-ea"/>
            </a:endParaRPr>
          </a:p>
        </p:txBody>
      </p:sp>
      <p:sp>
        <p:nvSpPr>
          <p:cNvPr id="4" name="Title 1">
            <a:extLst>
              <a:ext uri="{FF2B5EF4-FFF2-40B4-BE49-F238E27FC236}">
                <a16:creationId xmlns:a16="http://schemas.microsoft.com/office/drawing/2014/main" id="{78F9BC2E-B925-3822-CC87-0AC4F5221FA9}"/>
              </a:ext>
            </a:extLst>
          </p:cNvPr>
          <p:cNvSpPr txBox="1">
            <a:spLocks/>
          </p:cNvSpPr>
          <p:nvPr/>
        </p:nvSpPr>
        <p:spPr>
          <a:xfrm>
            <a:off x="528669" y="458638"/>
            <a:ext cx="11172688" cy="1370162"/>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CA" sz="4800" b="1" dirty="0">
                <a:ln w="22225">
                  <a:solidFill>
                    <a:schemeClr val="tx1"/>
                  </a:solidFill>
                  <a:prstDash val="solid"/>
                </a:ln>
                <a:solidFill>
                  <a:srgbClr val="7030A0"/>
                </a:solidFill>
                <a:ea typeface="Verdana" panose="020B0604030504040204" pitchFamily="34" charset="0"/>
              </a:rPr>
              <a:t>Best Practices for Accessibility Planning and Reporting</a:t>
            </a:r>
          </a:p>
        </p:txBody>
      </p:sp>
      <p:sp>
        <p:nvSpPr>
          <p:cNvPr id="3" name="Content Placeholder 2">
            <a:extLst>
              <a:ext uri="{FF2B5EF4-FFF2-40B4-BE49-F238E27FC236}">
                <a16:creationId xmlns:a16="http://schemas.microsoft.com/office/drawing/2014/main" id="{94AD93F6-D7B9-F9A6-D774-EE9BB072C3EF}"/>
              </a:ext>
            </a:extLst>
          </p:cNvPr>
          <p:cNvSpPr>
            <a:spLocks noGrp="1"/>
          </p:cNvSpPr>
          <p:nvPr>
            <p:ph idx="1"/>
          </p:nvPr>
        </p:nvSpPr>
        <p:spPr>
          <a:xfrm>
            <a:off x="4779410" y="2338047"/>
            <a:ext cx="6461643" cy="2882542"/>
          </a:xfrm>
        </p:spPr>
        <p:txBody>
          <a:bodyPr>
            <a:normAutofit/>
          </a:bodyPr>
          <a:lstStyle/>
          <a:p>
            <a:pPr marL="130302" indent="-130302" defTabSz="521208">
              <a:spcBef>
                <a:spcPts val="1200"/>
              </a:spcBef>
            </a:pPr>
            <a:r>
              <a:rPr lang="en-US" sz="2000" kern="1200" dirty="0">
                <a:solidFill>
                  <a:schemeClr val="tx1"/>
                </a:solidFill>
                <a:latin typeface="Arial" panose="020B0604020202020204" pitchFamily="34" charset="0"/>
                <a:ea typeface="+mn-ea"/>
                <a:cs typeface="Arial" panose="020B0604020202020204" pitchFamily="34" charset="0"/>
              </a:rPr>
              <a:t>Like disability confidence but includes all equity deserving groups and the journey that an organization takes to become a leader</a:t>
            </a:r>
          </a:p>
          <a:p>
            <a:pPr marL="130302" indent="-130302" defTabSz="521208">
              <a:spcBef>
                <a:spcPts val="1200"/>
              </a:spcBef>
            </a:pPr>
            <a:r>
              <a:rPr lang="en-US" sz="2000" kern="1200" dirty="0">
                <a:solidFill>
                  <a:schemeClr val="tx1"/>
                </a:solidFill>
                <a:latin typeface="Arial" panose="020B0604020202020204" pitchFamily="34" charset="0"/>
                <a:ea typeface="+mn-ea"/>
                <a:cs typeface="Arial" panose="020B0604020202020204" pitchFamily="34" charset="0"/>
              </a:rPr>
              <a:t>Five stage model – 1) aware, 2) compliant, 3) tactical, 4) integrated, 5) sustainable</a:t>
            </a:r>
          </a:p>
          <a:p>
            <a:pPr marL="130302" indent="-130302" defTabSz="521208">
              <a:spcBef>
                <a:spcPts val="1200"/>
              </a:spcBef>
            </a:pPr>
            <a:r>
              <a:rPr lang="en-US" sz="2000" kern="1200" dirty="0">
                <a:solidFill>
                  <a:schemeClr val="tx1"/>
                </a:solidFill>
                <a:latin typeface="Arial" panose="020B0604020202020204" pitchFamily="34" charset="0"/>
                <a:ea typeface="+mn-ea"/>
                <a:cs typeface="Arial" panose="020B0604020202020204" pitchFamily="34" charset="0"/>
              </a:rPr>
              <a:t>EDIA maturity may vary in different aspects of an organization’s areas of activity (e.g., human resources, procurement, communications, technology use, customer/client/community relations)</a:t>
            </a:r>
            <a:endParaRPr lang="en-CA" sz="4000" dirty="0"/>
          </a:p>
        </p:txBody>
      </p:sp>
      <p:sp>
        <p:nvSpPr>
          <p:cNvPr id="10" name="TextBox 9">
            <a:extLst>
              <a:ext uri="{FF2B5EF4-FFF2-40B4-BE49-F238E27FC236}">
                <a16:creationId xmlns:a16="http://schemas.microsoft.com/office/drawing/2014/main" id="{4816CE2E-070F-1479-EDC0-9A992D3F6776}"/>
              </a:ext>
            </a:extLst>
          </p:cNvPr>
          <p:cNvSpPr txBox="1"/>
          <p:nvPr/>
        </p:nvSpPr>
        <p:spPr>
          <a:xfrm>
            <a:off x="259976" y="6203576"/>
            <a:ext cx="2985248" cy="367553"/>
          </a:xfrm>
          <a:prstGeom prst="rect">
            <a:avLst/>
          </a:prstGeom>
          <a:noFill/>
        </p:spPr>
        <p:txBody>
          <a:bodyPr wrap="square" rtlCol="0">
            <a:spAutoFit/>
          </a:bodyPr>
          <a:lstStyle/>
          <a:p>
            <a:r>
              <a:rPr lang="en-CA" dirty="0">
                <a:hlinkClick r:id="rId3"/>
              </a:rPr>
              <a:t>www.vraie-idea.ca</a:t>
            </a:r>
            <a:r>
              <a:rPr lang="en-CA" dirty="0"/>
              <a:t> </a:t>
            </a:r>
          </a:p>
        </p:txBody>
      </p:sp>
      <p:sp>
        <p:nvSpPr>
          <p:cNvPr id="5" name="TextBox 4" hidden="1">
            <a:extLst>
              <a:ext uri="{FF2B5EF4-FFF2-40B4-BE49-F238E27FC236}">
                <a16:creationId xmlns:a16="http://schemas.microsoft.com/office/drawing/2014/main" id="{4D5DDC73-5E61-4C4E-CAB1-5F1AF5740C7C}"/>
              </a:ext>
            </a:extLst>
          </p:cNvPr>
          <p:cNvSpPr txBox="1"/>
          <p:nvPr/>
        </p:nvSpPr>
        <p:spPr>
          <a:xfrm>
            <a:off x="11659622" y="2955"/>
            <a:ext cx="532378" cy="369332"/>
          </a:xfrm>
          <a:prstGeom prst="rect">
            <a:avLst/>
          </a:prstGeom>
          <a:noFill/>
        </p:spPr>
        <p:txBody>
          <a:bodyPr wrap="square" rtlCol="0">
            <a:spAutoFit/>
          </a:bodyPr>
          <a:lstStyle/>
          <a:p>
            <a:pPr algn="ctr"/>
            <a:r>
              <a:rPr lang="en-US" dirty="0"/>
              <a:t>ET</a:t>
            </a:r>
            <a:endParaRPr lang="en-CA" dirty="0"/>
          </a:p>
        </p:txBody>
      </p:sp>
      <p:sp>
        <p:nvSpPr>
          <p:cNvPr id="6" name="Slide Number Placeholder 5">
            <a:extLst>
              <a:ext uri="{FF2B5EF4-FFF2-40B4-BE49-F238E27FC236}">
                <a16:creationId xmlns:a16="http://schemas.microsoft.com/office/drawing/2014/main" id="{E0E99865-F86F-B045-0C79-680F0380CD9D}"/>
              </a:ext>
            </a:extLst>
          </p:cNvPr>
          <p:cNvSpPr>
            <a:spLocks noGrp="1"/>
          </p:cNvSpPr>
          <p:nvPr>
            <p:ph type="sldNum" sz="quarter" idx="12"/>
          </p:nvPr>
        </p:nvSpPr>
        <p:spPr/>
        <p:txBody>
          <a:bodyPr/>
          <a:lstStyle/>
          <a:p>
            <a:fld id="{FE8E0596-E379-2843-B090-D6EA44A83568}" type="slidenum">
              <a:rPr lang="en-US" smtClean="0"/>
              <a:t>13</a:t>
            </a:fld>
            <a:endParaRPr lang="en-US" dirty="0"/>
          </a:p>
        </p:txBody>
      </p:sp>
    </p:spTree>
    <p:extLst>
      <p:ext uri="{BB962C8B-B14F-4D97-AF65-F5344CB8AC3E}">
        <p14:creationId xmlns:p14="http://schemas.microsoft.com/office/powerpoint/2010/main" val="3655152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E028647-B540-E1F3-0433-7E878C1DA20A}"/>
              </a:ext>
            </a:extLst>
          </p:cNvPr>
          <p:cNvSpPr txBox="1">
            <a:spLocks noGrp="1"/>
          </p:cNvSpPr>
          <p:nvPr>
            <p:ph type="title" idx="4294967295"/>
          </p:nvPr>
        </p:nvSpPr>
        <p:spPr>
          <a:xfrm>
            <a:off x="528669" y="458638"/>
            <a:ext cx="11172688" cy="13701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4800" b="1" i="0" u="none" strike="noStrike" kern="1200" cap="none" spc="0" normalizeH="0" baseline="0" noProof="0" dirty="0">
                <a:ln w="22225">
                  <a:solidFill>
                    <a:schemeClr val="tx1"/>
                  </a:solidFill>
                  <a:prstDash val="solid"/>
                </a:ln>
                <a:solidFill>
                  <a:srgbClr val="7030A0"/>
                </a:solidFill>
                <a:effectLst/>
                <a:uLnTx/>
                <a:uFillTx/>
                <a:latin typeface="Arial" panose="020B0604020202020204" pitchFamily="34" charset="0"/>
                <a:ea typeface="Verdana" panose="020B0604030504040204" pitchFamily="34" charset="0"/>
                <a:cs typeface="Arial" panose="020B0604020202020204" pitchFamily="34" charset="0"/>
              </a:rPr>
              <a:t>Best Practices for Accessibility Planning and Reporting: Continual Improvement</a:t>
            </a:r>
          </a:p>
        </p:txBody>
      </p:sp>
      <p:pic>
        <p:nvPicPr>
          <p:cNvPr id="4" name="Picture 3" descr="The continual improvement process follows a cycle of: plan, do, check, act. ">
            <a:extLst>
              <a:ext uri="{FF2B5EF4-FFF2-40B4-BE49-F238E27FC236}">
                <a16:creationId xmlns:a16="http://schemas.microsoft.com/office/drawing/2014/main" id="{CAF68F80-0569-163F-F0AC-974A1BB4ABF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184537" y="1956385"/>
            <a:ext cx="4647729" cy="4351338"/>
          </a:xfrm>
          <a:prstGeom prst="rect">
            <a:avLst/>
          </a:prstGeom>
        </p:spPr>
      </p:pic>
      <p:sp>
        <p:nvSpPr>
          <p:cNvPr id="3" name="Content Placeholder 2">
            <a:extLst>
              <a:ext uri="{FF2B5EF4-FFF2-40B4-BE49-F238E27FC236}">
                <a16:creationId xmlns:a16="http://schemas.microsoft.com/office/drawing/2014/main" id="{6F69BC4C-AAEA-37DA-88DB-FC19715923DA}"/>
              </a:ext>
            </a:extLst>
          </p:cNvPr>
          <p:cNvSpPr>
            <a:spLocks noGrp="1"/>
          </p:cNvSpPr>
          <p:nvPr>
            <p:ph idx="1"/>
          </p:nvPr>
        </p:nvSpPr>
        <p:spPr>
          <a:xfrm>
            <a:off x="6291471" y="2063526"/>
            <a:ext cx="4933122" cy="3905324"/>
          </a:xfrm>
        </p:spPr>
        <p:txBody>
          <a:bodyPr>
            <a:normAutofit/>
          </a:bodyPr>
          <a:lstStyle/>
          <a:p>
            <a:pPr marL="0" indent="0">
              <a:buNone/>
            </a:pPr>
            <a:r>
              <a:rPr lang="en-US" b="1" dirty="0"/>
              <a:t>Key Concept: Continual Improvement</a:t>
            </a:r>
          </a:p>
          <a:p>
            <a:r>
              <a:rPr lang="en-US" sz="2400" dirty="0"/>
              <a:t>The process of enhancing a system to achieve ongoing improvement in targeted areas of activity and desired outcomes</a:t>
            </a:r>
          </a:p>
          <a:p>
            <a:r>
              <a:rPr lang="en-US" sz="2400" dirty="0"/>
              <a:t>In workplace systems it is often associated with the framework of plan-do-check-act (PDCA)</a:t>
            </a:r>
            <a:endParaRPr lang="en-CA" sz="2400" dirty="0"/>
          </a:p>
        </p:txBody>
      </p:sp>
      <p:sp>
        <p:nvSpPr>
          <p:cNvPr id="6" name="TextBox 5">
            <a:extLst>
              <a:ext uri="{FF2B5EF4-FFF2-40B4-BE49-F238E27FC236}">
                <a16:creationId xmlns:a16="http://schemas.microsoft.com/office/drawing/2014/main" id="{78C85393-2B91-A4FD-761D-36DC435B8301}"/>
              </a:ext>
            </a:extLst>
          </p:cNvPr>
          <p:cNvSpPr txBox="1"/>
          <p:nvPr/>
        </p:nvSpPr>
        <p:spPr>
          <a:xfrm>
            <a:off x="259976" y="6203576"/>
            <a:ext cx="2985248" cy="367553"/>
          </a:xfrm>
          <a:prstGeom prst="rect">
            <a:avLst/>
          </a:prstGeom>
          <a:noFill/>
        </p:spPr>
        <p:txBody>
          <a:bodyPr wrap="square" rtlCol="0">
            <a:spAutoFit/>
          </a:bodyPr>
          <a:lstStyle/>
          <a:p>
            <a:r>
              <a:rPr lang="en-CA" dirty="0">
                <a:hlinkClick r:id="rId4"/>
              </a:rPr>
              <a:t>www.vraie-idea.ca</a:t>
            </a:r>
            <a:r>
              <a:rPr lang="en-CA" dirty="0"/>
              <a:t> </a:t>
            </a:r>
          </a:p>
        </p:txBody>
      </p:sp>
      <p:sp>
        <p:nvSpPr>
          <p:cNvPr id="11" name="TextBox 10" hidden="1">
            <a:extLst>
              <a:ext uri="{FF2B5EF4-FFF2-40B4-BE49-F238E27FC236}">
                <a16:creationId xmlns:a16="http://schemas.microsoft.com/office/drawing/2014/main" id="{872E0EB9-C2B4-3CAE-D631-96F798E63E84}"/>
              </a:ext>
            </a:extLst>
          </p:cNvPr>
          <p:cNvSpPr txBox="1"/>
          <p:nvPr/>
        </p:nvSpPr>
        <p:spPr>
          <a:xfrm>
            <a:off x="11659622" y="2955"/>
            <a:ext cx="532378" cy="369332"/>
          </a:xfrm>
          <a:prstGeom prst="rect">
            <a:avLst/>
          </a:prstGeom>
          <a:noFill/>
        </p:spPr>
        <p:txBody>
          <a:bodyPr wrap="square" rtlCol="0">
            <a:spAutoFit/>
          </a:bodyPr>
          <a:lstStyle/>
          <a:p>
            <a:pPr algn="ctr"/>
            <a:r>
              <a:rPr lang="en-US" dirty="0"/>
              <a:t>ET</a:t>
            </a:r>
            <a:endParaRPr lang="en-CA" dirty="0"/>
          </a:p>
        </p:txBody>
      </p:sp>
      <p:sp>
        <p:nvSpPr>
          <p:cNvPr id="2" name="Slide Number Placeholder 1">
            <a:extLst>
              <a:ext uri="{FF2B5EF4-FFF2-40B4-BE49-F238E27FC236}">
                <a16:creationId xmlns:a16="http://schemas.microsoft.com/office/drawing/2014/main" id="{38F88C5B-9F76-1412-0F3D-EC5EFEE6FBD3}"/>
              </a:ext>
            </a:extLst>
          </p:cNvPr>
          <p:cNvSpPr>
            <a:spLocks noGrp="1"/>
          </p:cNvSpPr>
          <p:nvPr>
            <p:ph type="sldNum" sz="quarter" idx="12"/>
          </p:nvPr>
        </p:nvSpPr>
        <p:spPr/>
        <p:txBody>
          <a:bodyPr/>
          <a:lstStyle/>
          <a:p>
            <a:fld id="{FE8E0596-E379-2843-B090-D6EA44A83568}" type="slidenum">
              <a:rPr lang="en-US" smtClean="0"/>
              <a:t>14</a:t>
            </a:fld>
            <a:endParaRPr lang="en-US" dirty="0"/>
          </a:p>
        </p:txBody>
      </p:sp>
    </p:spTree>
    <p:extLst>
      <p:ext uri="{BB962C8B-B14F-4D97-AF65-F5344CB8AC3E}">
        <p14:creationId xmlns:p14="http://schemas.microsoft.com/office/powerpoint/2010/main" val="149881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50F3330-BD1D-0980-1E7F-FFC281844AF4}"/>
              </a:ext>
            </a:extLst>
          </p:cNvPr>
          <p:cNvSpPr txBox="1">
            <a:spLocks noGrp="1"/>
          </p:cNvSpPr>
          <p:nvPr>
            <p:ph type="title" idx="4294967295"/>
          </p:nvPr>
        </p:nvSpPr>
        <p:spPr>
          <a:xfrm>
            <a:off x="528669" y="458638"/>
            <a:ext cx="11172688" cy="13701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4800" b="1" i="0" u="none" strike="noStrike" kern="1200" cap="none" spc="0" normalizeH="0" baseline="0" noProof="0" dirty="0">
                <a:ln w="22225">
                  <a:solidFill>
                    <a:schemeClr val="tx1"/>
                  </a:solidFill>
                  <a:prstDash val="solid"/>
                </a:ln>
                <a:solidFill>
                  <a:srgbClr val="7030A0"/>
                </a:solidFill>
                <a:effectLst/>
                <a:uLnTx/>
                <a:uFillTx/>
                <a:latin typeface="Arial" panose="020B0604020202020204" pitchFamily="34" charset="0"/>
                <a:ea typeface="Verdana" panose="020B0604030504040204" pitchFamily="34" charset="0"/>
                <a:cs typeface="Arial" panose="020B0604020202020204" pitchFamily="34" charset="0"/>
              </a:rPr>
              <a:t>Best Practices for Accessibility Planning and Reporting: Systems Thinking </a:t>
            </a:r>
          </a:p>
        </p:txBody>
      </p:sp>
      <p:sp>
        <p:nvSpPr>
          <p:cNvPr id="3" name="Content Placeholder 2">
            <a:extLst>
              <a:ext uri="{FF2B5EF4-FFF2-40B4-BE49-F238E27FC236}">
                <a16:creationId xmlns:a16="http://schemas.microsoft.com/office/drawing/2014/main" id="{B690059B-12EE-FE63-1069-5464452E63AE}"/>
              </a:ext>
            </a:extLst>
          </p:cNvPr>
          <p:cNvSpPr>
            <a:spLocks noGrp="1"/>
          </p:cNvSpPr>
          <p:nvPr>
            <p:ph idx="1"/>
          </p:nvPr>
        </p:nvSpPr>
        <p:spPr>
          <a:xfrm>
            <a:off x="630935" y="1993926"/>
            <a:ext cx="6407817" cy="4428385"/>
          </a:xfrm>
        </p:spPr>
        <p:txBody>
          <a:bodyPr anchor="t">
            <a:noAutofit/>
          </a:bodyPr>
          <a:lstStyle/>
          <a:p>
            <a:pPr marL="0" indent="0">
              <a:buNone/>
            </a:pPr>
            <a:r>
              <a:rPr lang="en-US" sz="2400" b="1" dirty="0"/>
              <a:t>Key Concept: Systems Thinking</a:t>
            </a:r>
          </a:p>
          <a:p>
            <a:r>
              <a:rPr lang="en-US" sz="2000" i="1" dirty="0"/>
              <a:t>Systems thinking </a:t>
            </a:r>
            <a:r>
              <a:rPr lang="en-US" sz="2000" dirty="0"/>
              <a:t>is a way of making sense of the complexity of the world by looking at it in terms of wholes and relationships rather than by splitting it down into its parts. </a:t>
            </a:r>
          </a:p>
          <a:p>
            <a:r>
              <a:rPr lang="en-US" sz="2000" dirty="0"/>
              <a:t>It is used to exploring and developing effective action in complex contexts, enabling systems change. </a:t>
            </a:r>
            <a:endParaRPr lang="en-CA" sz="2000" dirty="0"/>
          </a:p>
          <a:p>
            <a:r>
              <a:rPr lang="en-US" sz="2000" i="1" dirty="0"/>
              <a:t>Systems thinking </a:t>
            </a:r>
            <a:r>
              <a:rPr lang="en-US" sz="2000" dirty="0"/>
              <a:t>is a </a:t>
            </a:r>
            <a:r>
              <a:rPr lang="en-US" sz="2000" i="1" dirty="0"/>
              <a:t>holistic way to investigate factors and interactions that could</a:t>
            </a:r>
            <a:r>
              <a:rPr lang="en-US" sz="2000" dirty="0"/>
              <a:t> contribute to a possible outcome</a:t>
            </a:r>
          </a:p>
          <a:p>
            <a:r>
              <a:rPr lang="en-US" sz="2000" i="1" dirty="0"/>
              <a:t>Systems thinking </a:t>
            </a:r>
            <a:r>
              <a:rPr lang="en-US" sz="2000" dirty="0"/>
              <a:t>is a comprehensive approach to introducing organizational </a:t>
            </a:r>
            <a:r>
              <a:rPr lang="en-US" sz="2000" i="1" dirty="0"/>
              <a:t>change</a:t>
            </a:r>
            <a:r>
              <a:rPr lang="en-US" sz="2000" dirty="0"/>
              <a:t> and development to create a new normal at the systems level.</a:t>
            </a:r>
            <a:endParaRPr lang="en-CA" sz="2000" dirty="0"/>
          </a:p>
        </p:txBody>
      </p:sp>
      <p:pic>
        <p:nvPicPr>
          <p:cNvPr id="5" name="Picture 4">
            <a:extLst>
              <a:ext uri="{FF2B5EF4-FFF2-40B4-BE49-F238E27FC236}">
                <a16:creationId xmlns:a16="http://schemas.microsoft.com/office/drawing/2014/main" id="{8E43698C-575E-F7C6-2EA1-600EACE9D1DD}"/>
              </a:ext>
              <a:ext uri="{C183D7F6-B498-43B3-948B-1728B52AA6E4}">
                <adec:decorative xmlns:adec="http://schemas.microsoft.com/office/drawing/2017/decorative" val="1"/>
              </a:ext>
            </a:extLst>
          </p:cNvPr>
          <p:cNvPicPr>
            <a:picLocks noChangeAspect="1"/>
          </p:cNvPicPr>
          <p:nvPr/>
        </p:nvPicPr>
        <p:blipFill rotWithShape="1">
          <a:blip r:embed="rId3"/>
          <a:srcRect r="49744"/>
          <a:stretch/>
        </p:blipFill>
        <p:spPr>
          <a:xfrm>
            <a:off x="7942520" y="1828800"/>
            <a:ext cx="3533483" cy="3814316"/>
          </a:xfrm>
          <a:prstGeom prst="rect">
            <a:avLst/>
          </a:prstGeom>
        </p:spPr>
      </p:pic>
      <p:sp>
        <p:nvSpPr>
          <p:cNvPr id="9" name="TextBox 8" hidden="1">
            <a:extLst>
              <a:ext uri="{FF2B5EF4-FFF2-40B4-BE49-F238E27FC236}">
                <a16:creationId xmlns:a16="http://schemas.microsoft.com/office/drawing/2014/main" id="{0B4DE984-02CA-F1B2-E26A-7F7ED5276E89}"/>
              </a:ext>
            </a:extLst>
          </p:cNvPr>
          <p:cNvSpPr txBox="1"/>
          <p:nvPr/>
        </p:nvSpPr>
        <p:spPr>
          <a:xfrm>
            <a:off x="11659622" y="2955"/>
            <a:ext cx="532378" cy="369332"/>
          </a:xfrm>
          <a:prstGeom prst="rect">
            <a:avLst/>
          </a:prstGeom>
          <a:noFill/>
        </p:spPr>
        <p:txBody>
          <a:bodyPr wrap="square" rtlCol="0">
            <a:spAutoFit/>
          </a:bodyPr>
          <a:lstStyle/>
          <a:p>
            <a:pPr algn="ctr"/>
            <a:r>
              <a:rPr lang="en-US" dirty="0"/>
              <a:t>ET</a:t>
            </a:r>
            <a:endParaRPr lang="en-CA" dirty="0"/>
          </a:p>
        </p:txBody>
      </p:sp>
      <p:sp>
        <p:nvSpPr>
          <p:cNvPr id="2" name="Slide Number Placeholder 1">
            <a:extLst>
              <a:ext uri="{FF2B5EF4-FFF2-40B4-BE49-F238E27FC236}">
                <a16:creationId xmlns:a16="http://schemas.microsoft.com/office/drawing/2014/main" id="{68CB0B21-EF9A-DD45-4F0C-81139C7FAA3F}"/>
              </a:ext>
            </a:extLst>
          </p:cNvPr>
          <p:cNvSpPr>
            <a:spLocks noGrp="1"/>
          </p:cNvSpPr>
          <p:nvPr>
            <p:ph type="sldNum" sz="quarter" idx="12"/>
          </p:nvPr>
        </p:nvSpPr>
        <p:spPr/>
        <p:txBody>
          <a:bodyPr/>
          <a:lstStyle/>
          <a:p>
            <a:fld id="{FE8E0596-E379-2843-B090-D6EA44A83568}" type="slidenum">
              <a:rPr lang="en-US" smtClean="0"/>
              <a:t>15</a:t>
            </a:fld>
            <a:endParaRPr lang="en-US" dirty="0"/>
          </a:p>
        </p:txBody>
      </p:sp>
    </p:spTree>
    <p:extLst>
      <p:ext uri="{BB962C8B-B14F-4D97-AF65-F5344CB8AC3E}">
        <p14:creationId xmlns:p14="http://schemas.microsoft.com/office/powerpoint/2010/main" val="1928390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EBF61-268C-6E48-1A06-2462CFDBD30B}"/>
              </a:ext>
            </a:extLst>
          </p:cNvPr>
          <p:cNvSpPr>
            <a:spLocks noGrp="1"/>
          </p:cNvSpPr>
          <p:nvPr>
            <p:ph type="title"/>
          </p:nvPr>
        </p:nvSpPr>
        <p:spPr>
          <a:xfrm>
            <a:off x="0" y="235918"/>
            <a:ext cx="12192000" cy="1325563"/>
          </a:xfrm>
        </p:spPr>
        <p:txBody>
          <a:bodyPr>
            <a:normAutofit/>
          </a:bodyPr>
          <a:lstStyle/>
          <a:p>
            <a:pPr algn="ctr"/>
            <a:r>
              <a:rPr lang="en-US" sz="4000" b="1" dirty="0">
                <a:ln w="22225">
                  <a:solidFill>
                    <a:schemeClr val="tx1"/>
                  </a:solidFill>
                  <a:prstDash val="solid"/>
                </a:ln>
                <a:solidFill>
                  <a:srgbClr val="7030A0"/>
                </a:solidFill>
                <a:ea typeface="Verdana" panose="020B0604030504040204" pitchFamily="34" charset="0"/>
              </a:rPr>
              <a:t>Combining Systems Thinking with </a:t>
            </a:r>
            <a:br>
              <a:rPr lang="en-US" sz="4000" b="1" dirty="0">
                <a:ln w="22225">
                  <a:solidFill>
                    <a:schemeClr val="tx1"/>
                  </a:solidFill>
                  <a:prstDash val="solid"/>
                </a:ln>
                <a:solidFill>
                  <a:srgbClr val="7030A0"/>
                </a:solidFill>
                <a:ea typeface="Verdana" panose="020B0604030504040204" pitchFamily="34" charset="0"/>
              </a:rPr>
            </a:br>
            <a:r>
              <a:rPr lang="en-US" sz="4000" b="1" dirty="0">
                <a:ln w="22225">
                  <a:solidFill>
                    <a:schemeClr val="tx1"/>
                  </a:solidFill>
                  <a:prstDash val="solid"/>
                </a:ln>
                <a:solidFill>
                  <a:srgbClr val="7030A0"/>
                </a:solidFill>
                <a:ea typeface="Verdana" panose="020B0604030504040204" pitchFamily="34" charset="0"/>
              </a:rPr>
              <a:t>Continual Improvement</a:t>
            </a:r>
            <a:endParaRPr lang="en-CA" sz="4000" b="1" dirty="0">
              <a:ln w="22225">
                <a:solidFill>
                  <a:schemeClr val="tx1"/>
                </a:solidFill>
                <a:prstDash val="solid"/>
              </a:ln>
              <a:solidFill>
                <a:srgbClr val="7030A0"/>
              </a:solidFill>
              <a:ea typeface="Verdana" panose="020B0604030504040204" pitchFamily="34" charset="0"/>
            </a:endParaRPr>
          </a:p>
        </p:txBody>
      </p:sp>
      <p:sp>
        <p:nvSpPr>
          <p:cNvPr id="16" name="TextBox 15">
            <a:extLst>
              <a:ext uri="{FF2B5EF4-FFF2-40B4-BE49-F238E27FC236}">
                <a16:creationId xmlns:a16="http://schemas.microsoft.com/office/drawing/2014/main" id="{A8197646-ED05-D5E5-55D1-DB72485C015E}"/>
              </a:ext>
            </a:extLst>
          </p:cNvPr>
          <p:cNvSpPr txBox="1"/>
          <p:nvPr/>
        </p:nvSpPr>
        <p:spPr>
          <a:xfrm>
            <a:off x="1672740" y="1611176"/>
            <a:ext cx="5267325" cy="369332"/>
          </a:xfrm>
          <a:prstGeom prst="rect">
            <a:avLst/>
          </a:prstGeom>
          <a:noFill/>
        </p:spPr>
        <p:txBody>
          <a:bodyPr wrap="square" rtlCol="0">
            <a:spAutoFit/>
          </a:bodyPr>
          <a:lstStyle/>
          <a:p>
            <a:pPr algn="ctr"/>
            <a:r>
              <a:rPr lang="en-US" b="1" dirty="0"/>
              <a:t>Continual Improvement in Workplace Systems</a:t>
            </a:r>
            <a:endParaRPr lang="en-CA" b="1" dirty="0"/>
          </a:p>
        </p:txBody>
      </p:sp>
      <p:pic>
        <p:nvPicPr>
          <p:cNvPr id="4" name="Picture 5" descr="Continual improvement in workplace systems: policy, organizing, planning and implementing, measuring performance and reviewing performance are all informing and informed by each other. ">
            <a:extLst>
              <a:ext uri="{FF2B5EF4-FFF2-40B4-BE49-F238E27FC236}">
                <a16:creationId xmlns:a16="http://schemas.microsoft.com/office/drawing/2014/main" id="{E413C58F-A2CE-75A5-FEB6-CBB8F5B38DB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2740" y="1960218"/>
            <a:ext cx="5267325"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descr="Policies play a fundamental role in setting clear directions for organizations to follows&#13;&#10;">
            <a:extLst>
              <a:ext uri="{FF2B5EF4-FFF2-40B4-BE49-F238E27FC236}">
                <a16:creationId xmlns:a16="http://schemas.microsoft.com/office/drawing/2014/main" id="{EA31D4D4-C23E-9BBC-2153-7F0D1AEB2B2E}"/>
              </a:ext>
            </a:extLst>
          </p:cNvPr>
          <p:cNvSpPr txBox="1">
            <a:spLocks noChangeArrowheads="1"/>
          </p:cNvSpPr>
          <p:nvPr/>
        </p:nvSpPr>
        <p:spPr bwMode="auto">
          <a:xfrm>
            <a:off x="7228990" y="2159524"/>
            <a:ext cx="3405880" cy="8309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2400">
                <a:solidFill>
                  <a:srgbClr val="002F6C"/>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002F6C"/>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002F6C"/>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chemeClr val="tx1"/>
                </a:solidFill>
                <a:effectLst/>
                <a:uLnTx/>
                <a:uFillTx/>
                <a:latin typeface="Corbel" panose="020B0503020204020204" pitchFamily="34" charset="0"/>
              </a:rPr>
              <a:t>Policies play a</a:t>
            </a:r>
            <a:r>
              <a:rPr kumimoji="0" lang="en-US" altLang="en-US" sz="1600" b="1" i="0" u="none" strike="noStrike" kern="1200" cap="none" spc="0" normalizeH="0" noProof="0" dirty="0">
                <a:ln>
                  <a:noFill/>
                </a:ln>
                <a:solidFill>
                  <a:schemeClr val="tx1"/>
                </a:solidFill>
                <a:effectLst/>
                <a:uLnTx/>
                <a:uFillTx/>
                <a:latin typeface="Corbel" panose="020B0503020204020204" pitchFamily="34" charset="0"/>
              </a:rPr>
              <a:t> fundamental role in setting </a:t>
            </a:r>
            <a:r>
              <a:rPr kumimoji="0" lang="en-US" altLang="en-US" sz="1600" b="1" i="0" u="none" strike="noStrike" kern="1200" cap="none" spc="0" normalizeH="0" baseline="0" noProof="0" dirty="0">
                <a:ln>
                  <a:noFill/>
                </a:ln>
                <a:solidFill>
                  <a:schemeClr val="tx1"/>
                </a:solidFill>
                <a:effectLst/>
                <a:uLnTx/>
                <a:uFillTx/>
                <a:latin typeface="Corbel" panose="020B0503020204020204" pitchFamily="34" charset="0"/>
              </a:rPr>
              <a:t>clear directions for organizations to follows</a:t>
            </a:r>
            <a:endParaRPr kumimoji="0" lang="en-CA" altLang="en-US" sz="1600" b="1" i="0" u="none" strike="noStrike" kern="1200" cap="none" spc="0" normalizeH="0" baseline="0" noProof="0" dirty="0">
              <a:ln>
                <a:noFill/>
              </a:ln>
              <a:solidFill>
                <a:schemeClr val="tx1"/>
              </a:solidFill>
              <a:effectLst/>
              <a:uLnTx/>
              <a:uFillTx/>
              <a:latin typeface="Corbel" panose="020B0503020204020204" pitchFamily="34" charset="0"/>
            </a:endParaRPr>
          </a:p>
        </p:txBody>
      </p:sp>
      <p:sp>
        <p:nvSpPr>
          <p:cNvPr id="11" name="Arrow: Left 10">
            <a:extLst>
              <a:ext uri="{FF2B5EF4-FFF2-40B4-BE49-F238E27FC236}">
                <a16:creationId xmlns:a16="http://schemas.microsoft.com/office/drawing/2014/main" id="{F6E60537-4A8B-59BE-24EE-9EB8BDE20924}"/>
              </a:ext>
              <a:ext uri="{C183D7F6-B498-43B3-948B-1728B52AA6E4}">
                <adec:decorative xmlns:adec="http://schemas.microsoft.com/office/drawing/2017/decorative" val="1"/>
              </a:ext>
            </a:extLst>
          </p:cNvPr>
          <p:cNvSpPr/>
          <p:nvPr/>
        </p:nvSpPr>
        <p:spPr>
          <a:xfrm>
            <a:off x="6640027" y="2404718"/>
            <a:ext cx="579438" cy="3317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8" descr="Organizational structures need to be in place to deliver on policies&#13;&#10;">
            <a:extLst>
              <a:ext uri="{FF2B5EF4-FFF2-40B4-BE49-F238E27FC236}">
                <a16:creationId xmlns:a16="http://schemas.microsoft.com/office/drawing/2014/main" id="{A7D5442C-2122-EA16-A0FE-8619915A9A06}"/>
              </a:ext>
            </a:extLst>
          </p:cNvPr>
          <p:cNvSpPr txBox="1">
            <a:spLocks noChangeArrowheads="1"/>
          </p:cNvSpPr>
          <p:nvPr/>
        </p:nvSpPr>
        <p:spPr bwMode="auto">
          <a:xfrm>
            <a:off x="7228989" y="3145356"/>
            <a:ext cx="3393179" cy="584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2400">
                <a:solidFill>
                  <a:srgbClr val="002F6C"/>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002F6C"/>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002F6C"/>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chemeClr val="tx1"/>
                </a:solidFill>
                <a:effectLst/>
                <a:uLnTx/>
                <a:uFillTx/>
                <a:latin typeface="Corbel" panose="020B0503020204020204" pitchFamily="34" charset="0"/>
              </a:rPr>
              <a:t>Organizational structures </a:t>
            </a:r>
            <a:r>
              <a:rPr lang="en-US" altLang="en-US" sz="1600" b="1" noProof="0" dirty="0">
                <a:solidFill>
                  <a:schemeClr val="tx1"/>
                </a:solidFill>
                <a:latin typeface="Corbel" panose="020B0503020204020204" pitchFamily="34" charset="0"/>
              </a:rPr>
              <a:t>need to be in place to </a:t>
            </a:r>
            <a:r>
              <a:rPr kumimoji="0" lang="en-US" altLang="en-US" sz="1600" b="1" i="0" u="none" strike="noStrike" kern="1200" cap="none" spc="0" normalizeH="0" baseline="0" noProof="0" dirty="0">
                <a:ln>
                  <a:noFill/>
                </a:ln>
                <a:solidFill>
                  <a:schemeClr val="tx1"/>
                </a:solidFill>
                <a:effectLst/>
                <a:uLnTx/>
                <a:uFillTx/>
                <a:latin typeface="Corbel" panose="020B0503020204020204" pitchFamily="34" charset="0"/>
              </a:rPr>
              <a:t>deliver</a:t>
            </a:r>
            <a:r>
              <a:rPr kumimoji="0" lang="en-US" altLang="en-US" sz="1600" b="1" i="0" u="none" strike="noStrike" kern="1200" cap="none" spc="0" normalizeH="0" noProof="0" dirty="0">
                <a:ln>
                  <a:noFill/>
                </a:ln>
                <a:solidFill>
                  <a:schemeClr val="tx1"/>
                </a:solidFill>
                <a:effectLst/>
                <a:uLnTx/>
                <a:uFillTx/>
                <a:latin typeface="Corbel" panose="020B0503020204020204" pitchFamily="34" charset="0"/>
              </a:rPr>
              <a:t> on</a:t>
            </a:r>
            <a:r>
              <a:rPr kumimoji="0" lang="en-US" altLang="en-US" sz="1600" b="1" i="0" u="none" strike="noStrike" kern="1200" cap="none" spc="0" normalizeH="0" baseline="0" noProof="0" dirty="0">
                <a:ln>
                  <a:noFill/>
                </a:ln>
                <a:solidFill>
                  <a:schemeClr val="tx1"/>
                </a:solidFill>
                <a:effectLst/>
                <a:uLnTx/>
                <a:uFillTx/>
                <a:latin typeface="Corbel" panose="020B0503020204020204" pitchFamily="34" charset="0"/>
              </a:rPr>
              <a:t> policies</a:t>
            </a:r>
            <a:endParaRPr kumimoji="0" lang="en-CA" altLang="en-US" sz="1600" b="1" i="0" u="none" strike="noStrike" kern="1200" cap="none" spc="0" normalizeH="0" baseline="0" noProof="0" dirty="0">
              <a:ln>
                <a:noFill/>
              </a:ln>
              <a:solidFill>
                <a:schemeClr val="tx1"/>
              </a:solidFill>
              <a:effectLst/>
              <a:uLnTx/>
              <a:uFillTx/>
              <a:latin typeface="Corbel" panose="020B0503020204020204" pitchFamily="34" charset="0"/>
            </a:endParaRPr>
          </a:p>
        </p:txBody>
      </p:sp>
      <p:sp>
        <p:nvSpPr>
          <p:cNvPr id="12" name="Arrow: Left 11">
            <a:extLst>
              <a:ext uri="{FF2B5EF4-FFF2-40B4-BE49-F238E27FC236}">
                <a16:creationId xmlns:a16="http://schemas.microsoft.com/office/drawing/2014/main" id="{2FF7B359-5F51-8243-42F7-99CB1FE07592}"/>
              </a:ext>
              <a:ext uri="{C183D7F6-B498-43B3-948B-1728B52AA6E4}">
                <adec:decorative xmlns:adec="http://schemas.microsoft.com/office/drawing/2017/decorative" val="1"/>
              </a:ext>
            </a:extLst>
          </p:cNvPr>
          <p:cNvSpPr/>
          <p:nvPr/>
        </p:nvSpPr>
        <p:spPr>
          <a:xfrm>
            <a:off x="6636852" y="3266006"/>
            <a:ext cx="577850" cy="3317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TextBox 9" descr="Requires a planned and systematic approach to implementing policies&#13;&#10;">
            <a:extLst>
              <a:ext uri="{FF2B5EF4-FFF2-40B4-BE49-F238E27FC236}">
                <a16:creationId xmlns:a16="http://schemas.microsoft.com/office/drawing/2014/main" id="{271517FC-321B-A926-DACA-C70150F8D6D7}"/>
              </a:ext>
            </a:extLst>
          </p:cNvPr>
          <p:cNvSpPr txBox="1">
            <a:spLocks noChangeArrowheads="1"/>
          </p:cNvSpPr>
          <p:nvPr/>
        </p:nvSpPr>
        <p:spPr bwMode="auto">
          <a:xfrm>
            <a:off x="7228989" y="3951368"/>
            <a:ext cx="3393180" cy="584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2400">
                <a:solidFill>
                  <a:srgbClr val="002F6C"/>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002F6C"/>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002F6C"/>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chemeClr val="tx1"/>
                </a:solidFill>
                <a:effectLst/>
                <a:uLnTx/>
                <a:uFillTx/>
                <a:latin typeface="Corbel" panose="020B0503020204020204" pitchFamily="34" charset="0"/>
              </a:rPr>
              <a:t>Requires a planned and systematic approach to implementing policies</a:t>
            </a:r>
            <a:endParaRPr kumimoji="0" lang="en-CA" altLang="en-US" sz="1600" b="1" i="0" u="none" strike="noStrike" kern="1200" cap="none" spc="0" normalizeH="0" baseline="0" noProof="0" dirty="0">
              <a:ln>
                <a:noFill/>
              </a:ln>
              <a:solidFill>
                <a:schemeClr val="tx1"/>
              </a:solidFill>
              <a:effectLst/>
              <a:uLnTx/>
              <a:uFillTx/>
              <a:latin typeface="Corbel" panose="020B0503020204020204" pitchFamily="34" charset="0"/>
            </a:endParaRPr>
          </a:p>
        </p:txBody>
      </p:sp>
      <p:sp>
        <p:nvSpPr>
          <p:cNvPr id="13" name="Arrow: Left 12">
            <a:extLst>
              <a:ext uri="{FF2B5EF4-FFF2-40B4-BE49-F238E27FC236}">
                <a16:creationId xmlns:a16="http://schemas.microsoft.com/office/drawing/2014/main" id="{76E031C3-F23F-11DC-50EF-68F507DB3D29}"/>
              </a:ext>
              <a:ext uri="{C183D7F6-B498-43B3-948B-1728B52AA6E4}">
                <adec:decorative xmlns:adec="http://schemas.microsoft.com/office/drawing/2017/decorative" val="1"/>
              </a:ext>
            </a:extLst>
          </p:cNvPr>
          <p:cNvSpPr/>
          <p:nvPr/>
        </p:nvSpPr>
        <p:spPr>
          <a:xfrm>
            <a:off x="6632090" y="4065239"/>
            <a:ext cx="579437" cy="3317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TextBox 10" descr="Emphasis is given to measurement of performance against targets to identify needed improvements&#13;&#10;">
            <a:extLst>
              <a:ext uri="{FF2B5EF4-FFF2-40B4-BE49-F238E27FC236}">
                <a16:creationId xmlns:a16="http://schemas.microsoft.com/office/drawing/2014/main" id="{57939B75-C31A-9B24-7981-F77C697557D2}"/>
              </a:ext>
            </a:extLst>
          </p:cNvPr>
          <p:cNvSpPr txBox="1">
            <a:spLocks noChangeArrowheads="1"/>
          </p:cNvSpPr>
          <p:nvPr/>
        </p:nvSpPr>
        <p:spPr bwMode="auto">
          <a:xfrm>
            <a:off x="7241690" y="4593880"/>
            <a:ext cx="3393180" cy="8309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2400">
                <a:solidFill>
                  <a:srgbClr val="002F6C"/>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002F6C"/>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002F6C"/>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chemeClr val="tx1"/>
                </a:solidFill>
                <a:effectLst/>
                <a:uLnTx/>
                <a:uFillTx/>
                <a:latin typeface="Corbel" panose="020B0503020204020204" pitchFamily="34" charset="0"/>
              </a:rPr>
              <a:t>Emphasis is given to measurement of performance against targets to identify needed improvements</a:t>
            </a:r>
            <a:endParaRPr kumimoji="0" lang="en-CA" altLang="en-US" sz="1600" b="1" i="0" u="none" strike="noStrike" kern="1200" cap="none" spc="0" normalizeH="0" baseline="0" noProof="0" dirty="0">
              <a:ln>
                <a:noFill/>
              </a:ln>
              <a:solidFill>
                <a:schemeClr val="tx1"/>
              </a:solidFill>
              <a:effectLst/>
              <a:uLnTx/>
              <a:uFillTx/>
              <a:latin typeface="Corbel" panose="020B0503020204020204" pitchFamily="34" charset="0"/>
            </a:endParaRPr>
          </a:p>
        </p:txBody>
      </p:sp>
      <p:sp>
        <p:nvSpPr>
          <p:cNvPr id="14" name="Arrow: Left 13">
            <a:extLst>
              <a:ext uri="{FF2B5EF4-FFF2-40B4-BE49-F238E27FC236}">
                <a16:creationId xmlns:a16="http://schemas.microsoft.com/office/drawing/2014/main" id="{50F60080-3CC8-F467-F970-4694C71D967C}"/>
              </a:ext>
              <a:ext uri="{C183D7F6-B498-43B3-948B-1728B52AA6E4}">
                <adec:decorative xmlns:adec="http://schemas.microsoft.com/office/drawing/2017/decorative" val="1"/>
              </a:ext>
            </a:extLst>
          </p:cNvPr>
          <p:cNvSpPr/>
          <p:nvPr/>
        </p:nvSpPr>
        <p:spPr>
          <a:xfrm>
            <a:off x="6654315" y="4828830"/>
            <a:ext cx="577850" cy="3317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11" descr="Reviews and learning from experiences are fundamental to continual improvement&#13;&#10;">
            <a:extLst>
              <a:ext uri="{FF2B5EF4-FFF2-40B4-BE49-F238E27FC236}">
                <a16:creationId xmlns:a16="http://schemas.microsoft.com/office/drawing/2014/main" id="{3FBD9CE9-015B-E5B7-B1BD-38FBDAFD0EF7}"/>
              </a:ext>
            </a:extLst>
          </p:cNvPr>
          <p:cNvSpPr txBox="1">
            <a:spLocks noChangeArrowheads="1"/>
          </p:cNvSpPr>
          <p:nvPr/>
        </p:nvSpPr>
        <p:spPr bwMode="auto">
          <a:xfrm>
            <a:off x="7241689" y="5506407"/>
            <a:ext cx="3380479" cy="8309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2400">
                <a:solidFill>
                  <a:srgbClr val="002F6C"/>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002F6C"/>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002F6C"/>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chemeClr val="tx1"/>
                </a:solidFill>
                <a:effectLst/>
                <a:uLnTx/>
                <a:uFillTx/>
                <a:latin typeface="Corbel" panose="020B0503020204020204" pitchFamily="34" charset="0"/>
              </a:rPr>
              <a:t>Reviews</a:t>
            </a:r>
            <a:r>
              <a:rPr kumimoji="0" lang="en-US" altLang="en-US" sz="1600" b="1" i="0" u="none" strike="noStrike" kern="1200" cap="none" spc="0" normalizeH="0" noProof="0" dirty="0">
                <a:ln>
                  <a:noFill/>
                </a:ln>
                <a:solidFill>
                  <a:schemeClr val="tx1"/>
                </a:solidFill>
                <a:effectLst/>
                <a:uLnTx/>
                <a:uFillTx/>
                <a:latin typeface="Corbel" panose="020B0503020204020204" pitchFamily="34" charset="0"/>
              </a:rPr>
              <a:t> and </a:t>
            </a:r>
            <a:r>
              <a:rPr kumimoji="0" lang="en-US" altLang="en-US" sz="1600" b="1" i="0" u="none" strike="noStrike" kern="1200" cap="none" spc="0" normalizeH="0" baseline="0" noProof="0" dirty="0">
                <a:ln>
                  <a:noFill/>
                </a:ln>
                <a:solidFill>
                  <a:schemeClr val="tx1"/>
                </a:solidFill>
                <a:effectLst/>
                <a:uLnTx/>
                <a:uFillTx/>
                <a:latin typeface="Corbel" panose="020B0503020204020204" pitchFamily="34" charset="0"/>
              </a:rPr>
              <a:t>learning from experiences are fundamental to continual</a:t>
            </a:r>
            <a:r>
              <a:rPr kumimoji="0" lang="en-US" altLang="en-US" sz="1600" b="1" i="0" u="none" strike="noStrike" kern="1200" cap="none" spc="0" normalizeH="0" noProof="0" dirty="0">
                <a:ln>
                  <a:noFill/>
                </a:ln>
                <a:solidFill>
                  <a:schemeClr val="tx1"/>
                </a:solidFill>
                <a:effectLst/>
                <a:uLnTx/>
                <a:uFillTx/>
                <a:latin typeface="Corbel" panose="020B0503020204020204" pitchFamily="34" charset="0"/>
              </a:rPr>
              <a:t> improvement</a:t>
            </a:r>
            <a:endParaRPr kumimoji="0" lang="en-CA" altLang="en-US" sz="1600" b="1" i="0" u="none" strike="noStrike" kern="1200" cap="none" spc="0" normalizeH="0" baseline="0" noProof="0" dirty="0">
              <a:ln>
                <a:noFill/>
              </a:ln>
              <a:solidFill>
                <a:schemeClr val="tx1"/>
              </a:solidFill>
              <a:effectLst/>
              <a:uLnTx/>
              <a:uFillTx/>
              <a:latin typeface="Corbel" panose="020B0503020204020204" pitchFamily="34" charset="0"/>
            </a:endParaRPr>
          </a:p>
        </p:txBody>
      </p:sp>
      <p:sp>
        <p:nvSpPr>
          <p:cNvPr id="15" name="Arrow: Left 14">
            <a:extLst>
              <a:ext uri="{FF2B5EF4-FFF2-40B4-BE49-F238E27FC236}">
                <a16:creationId xmlns:a16="http://schemas.microsoft.com/office/drawing/2014/main" id="{326EF31C-747F-FB81-A7AD-AAFE453022F3}"/>
              </a:ext>
              <a:ext uri="{C183D7F6-B498-43B3-948B-1728B52AA6E4}">
                <adec:decorative xmlns:adec="http://schemas.microsoft.com/office/drawing/2017/decorative" val="1"/>
              </a:ext>
            </a:extLst>
          </p:cNvPr>
          <p:cNvSpPr/>
          <p:nvPr/>
        </p:nvSpPr>
        <p:spPr>
          <a:xfrm>
            <a:off x="6657490" y="5759247"/>
            <a:ext cx="579437" cy="3317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F61C69CB-542B-965F-A73F-178217FED458}"/>
              </a:ext>
            </a:extLst>
          </p:cNvPr>
          <p:cNvSpPr txBox="1"/>
          <p:nvPr/>
        </p:nvSpPr>
        <p:spPr>
          <a:xfrm>
            <a:off x="11659622" y="2955"/>
            <a:ext cx="532378" cy="369332"/>
          </a:xfrm>
          <a:prstGeom prst="rect">
            <a:avLst/>
          </a:prstGeom>
          <a:noFill/>
        </p:spPr>
        <p:txBody>
          <a:bodyPr wrap="square" rtlCol="0">
            <a:spAutoFit/>
          </a:bodyPr>
          <a:lstStyle/>
          <a:p>
            <a:pPr algn="ctr"/>
            <a:r>
              <a:rPr lang="en-US" dirty="0"/>
              <a:t>ET</a:t>
            </a:r>
            <a:endParaRPr lang="en-CA" dirty="0"/>
          </a:p>
        </p:txBody>
      </p:sp>
      <p:sp>
        <p:nvSpPr>
          <p:cNvPr id="5" name="TextBox 6">
            <a:extLst>
              <a:ext uri="{FF2B5EF4-FFF2-40B4-BE49-F238E27FC236}">
                <a16:creationId xmlns:a16="http://schemas.microsoft.com/office/drawing/2014/main" id="{F453C6FB-7DFF-31DA-3335-D11A665EAEA4}"/>
              </a:ext>
            </a:extLst>
          </p:cNvPr>
          <p:cNvSpPr txBox="1">
            <a:spLocks noChangeArrowheads="1"/>
          </p:cNvSpPr>
          <p:nvPr/>
        </p:nvSpPr>
        <p:spPr bwMode="auto">
          <a:xfrm>
            <a:off x="1593228" y="6489356"/>
            <a:ext cx="72227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002F6C"/>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002F6C"/>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002F6C"/>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i="0" u="none" strike="noStrike" kern="1200" cap="none" spc="0" normalizeH="0" baseline="0" noProof="0" dirty="0">
                <a:ln>
                  <a:noFill/>
                </a:ln>
                <a:solidFill>
                  <a:schemeClr val="tx1"/>
                </a:solidFill>
                <a:effectLst/>
                <a:uLnTx/>
                <a:uFillTx/>
                <a:latin typeface="Corbel" panose="020B0503020204020204" pitchFamily="34" charset="0"/>
              </a:rPr>
              <a:t>UK Health and Safety Executive </a:t>
            </a:r>
            <a:r>
              <a:rPr kumimoji="0" lang="en-US" altLang="en-US" sz="1400" b="0" i="0" u="none" strike="noStrike" kern="1200" cap="none" spc="0" normalizeH="0" baseline="0" noProof="0" dirty="0">
                <a:ln>
                  <a:noFill/>
                </a:ln>
                <a:solidFill>
                  <a:schemeClr val="tx1"/>
                </a:solidFill>
                <a:effectLst/>
                <a:uLnTx/>
                <a:uFillTx/>
                <a:latin typeface="Corbel" panose="020B0503020204020204" pitchFamily="34" charset="0"/>
              </a:rPr>
              <a:t>(HSG65) </a:t>
            </a:r>
            <a:r>
              <a:rPr kumimoji="0" lang="en-US" altLang="en-US" sz="1400" b="0" i="0" u="none" strike="noStrike" kern="1200" cap="none" spc="0" normalizeH="0" baseline="0" noProof="0" dirty="0">
                <a:ln>
                  <a:noFill/>
                </a:ln>
                <a:solidFill>
                  <a:schemeClr val="tx1"/>
                </a:solidFill>
                <a:effectLst/>
                <a:uLnTx/>
                <a:uFillTx/>
                <a:latin typeface="Corbel" panose="020B0503020204020204" pitchFamily="34" charset="0"/>
                <a:hlinkClick r:id="rId4"/>
              </a:rPr>
              <a:t>https://www.hse.gov.uk/pubns/priced/hsg65.pdf</a:t>
            </a:r>
            <a:r>
              <a:rPr kumimoji="0" lang="en-US" altLang="en-US" sz="1400" b="0" i="0" u="none" strike="noStrike" kern="1200" cap="none" spc="0" normalizeH="0" baseline="0" noProof="0" dirty="0">
                <a:ln>
                  <a:noFill/>
                </a:ln>
                <a:solidFill>
                  <a:schemeClr val="tx1"/>
                </a:solidFill>
                <a:effectLst/>
                <a:uLnTx/>
                <a:uFillTx/>
                <a:latin typeface="Corbel" panose="020B0503020204020204" pitchFamily="34" charset="0"/>
              </a:rPr>
              <a:t> </a:t>
            </a:r>
            <a:endParaRPr kumimoji="0" lang="en-CA" altLang="en-US" sz="1400" i="0" u="none" strike="noStrike" kern="1200" cap="none" spc="0" normalizeH="0" baseline="0" noProof="0" dirty="0">
              <a:ln>
                <a:noFill/>
              </a:ln>
              <a:solidFill>
                <a:schemeClr val="tx1"/>
              </a:solidFill>
              <a:effectLst/>
              <a:uLnTx/>
              <a:uFillTx/>
              <a:latin typeface="Corbel" panose="020B0503020204020204" pitchFamily="34" charset="0"/>
            </a:endParaRPr>
          </a:p>
        </p:txBody>
      </p:sp>
      <p:sp>
        <p:nvSpPr>
          <p:cNvPr id="3" name="Slide Number Placeholder 2">
            <a:extLst>
              <a:ext uri="{FF2B5EF4-FFF2-40B4-BE49-F238E27FC236}">
                <a16:creationId xmlns:a16="http://schemas.microsoft.com/office/drawing/2014/main" id="{D76661C9-445B-11F7-4169-5095418BACF4}"/>
              </a:ext>
            </a:extLst>
          </p:cNvPr>
          <p:cNvSpPr>
            <a:spLocks noGrp="1"/>
          </p:cNvSpPr>
          <p:nvPr>
            <p:ph type="sldNum" sz="quarter" idx="12"/>
          </p:nvPr>
        </p:nvSpPr>
        <p:spPr/>
        <p:txBody>
          <a:bodyPr/>
          <a:lstStyle/>
          <a:p>
            <a:fld id="{FE8E0596-E379-2843-B090-D6EA44A83568}" type="slidenum">
              <a:rPr lang="en-US" smtClean="0"/>
              <a:t>16</a:t>
            </a:fld>
            <a:endParaRPr lang="en-US" dirty="0"/>
          </a:p>
        </p:txBody>
      </p:sp>
    </p:spTree>
    <p:extLst>
      <p:ext uri="{BB962C8B-B14F-4D97-AF65-F5344CB8AC3E}">
        <p14:creationId xmlns:p14="http://schemas.microsoft.com/office/powerpoint/2010/main" val="308268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7" grpId="0" animBg="1"/>
      <p:bldP spid="12" grpId="0" animBg="1"/>
      <p:bldP spid="8" grpId="0" animBg="1"/>
      <p:bldP spid="13" grpId="0" animBg="1"/>
      <p:bldP spid="9" grpId="0" animBg="1"/>
      <p:bldP spid="14" grpId="0" animBg="1"/>
      <p:bldP spid="10"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48A7C-3D8E-43FD-A817-6EF75C434199}"/>
              </a:ext>
            </a:extLst>
          </p:cNvPr>
          <p:cNvSpPr>
            <a:spLocks noGrp="1"/>
          </p:cNvSpPr>
          <p:nvPr>
            <p:ph type="title"/>
          </p:nvPr>
        </p:nvSpPr>
        <p:spPr/>
        <p:txBody>
          <a:bodyPr>
            <a:normAutofit/>
          </a:bodyPr>
          <a:lstStyle/>
          <a:p>
            <a:r>
              <a:rPr lang="en-US" sz="4000" b="1" dirty="0">
                <a:ln w="22225">
                  <a:solidFill>
                    <a:schemeClr val="tx1"/>
                  </a:solidFill>
                  <a:prstDash val="solid"/>
                </a:ln>
                <a:solidFill>
                  <a:srgbClr val="7030A0"/>
                </a:solidFill>
                <a:ea typeface="Verdana" panose="020B0604030504040204" pitchFamily="34" charset="0"/>
              </a:rPr>
              <a:t>Accessibility Planning and Reporting</a:t>
            </a:r>
            <a:br>
              <a:rPr lang="en-US" sz="4000" b="1" dirty="0">
                <a:ln w="22225">
                  <a:solidFill>
                    <a:schemeClr val="tx1"/>
                  </a:solidFill>
                  <a:prstDash val="solid"/>
                </a:ln>
                <a:solidFill>
                  <a:srgbClr val="7030A0"/>
                </a:solidFill>
                <a:ea typeface="Verdana" panose="020B0604030504040204" pitchFamily="34" charset="0"/>
              </a:rPr>
            </a:br>
            <a:r>
              <a:rPr lang="en-US" sz="4000" b="1" dirty="0">
                <a:ln w="22225">
                  <a:solidFill>
                    <a:schemeClr val="tx1"/>
                  </a:solidFill>
                  <a:prstDash val="solid"/>
                </a:ln>
                <a:solidFill>
                  <a:srgbClr val="7030A0"/>
                </a:solidFill>
                <a:ea typeface="Verdana" panose="020B0604030504040204" pitchFamily="34" charset="0"/>
              </a:rPr>
              <a:t>A Five-step Framework for Action </a:t>
            </a:r>
            <a:endParaRPr lang="en-CA" sz="4000" b="1" dirty="0">
              <a:ln w="22225">
                <a:solidFill>
                  <a:schemeClr val="tx1"/>
                </a:solidFill>
                <a:prstDash val="solid"/>
              </a:ln>
              <a:solidFill>
                <a:srgbClr val="7030A0"/>
              </a:solidFill>
              <a:ea typeface="Verdana" panose="020B0604030504040204" pitchFamily="34" charset="0"/>
            </a:endParaRPr>
          </a:p>
        </p:txBody>
      </p:sp>
      <p:sp>
        <p:nvSpPr>
          <p:cNvPr id="3" name="Content Placeholder 2">
            <a:extLst>
              <a:ext uri="{FF2B5EF4-FFF2-40B4-BE49-F238E27FC236}">
                <a16:creationId xmlns:a16="http://schemas.microsoft.com/office/drawing/2014/main" id="{EC87E08D-D531-63EB-6D58-7141E5BFC4D1}"/>
              </a:ext>
            </a:extLst>
          </p:cNvPr>
          <p:cNvSpPr>
            <a:spLocks noGrp="1"/>
          </p:cNvSpPr>
          <p:nvPr>
            <p:ph idx="1"/>
          </p:nvPr>
        </p:nvSpPr>
        <p:spPr/>
        <p:txBody>
          <a:bodyPr>
            <a:normAutofit/>
          </a:bodyPr>
          <a:lstStyle/>
          <a:p>
            <a:pPr marL="514350" indent="-514350">
              <a:buFont typeface="+mj-lt"/>
              <a:buAutoNum type="arabicPeriod"/>
            </a:pPr>
            <a:r>
              <a:rPr lang="en-US" sz="2400" dirty="0"/>
              <a:t>Identify core areas that need to be address (compliance)</a:t>
            </a:r>
          </a:p>
          <a:p>
            <a:pPr marL="514350" indent="-514350">
              <a:buFont typeface="+mj-lt"/>
              <a:buAutoNum type="arabicPeriod"/>
            </a:pPr>
            <a:r>
              <a:rPr lang="en-US" sz="2400" dirty="0"/>
              <a:t>Include other areas of strategic importance for the organization (tactical)</a:t>
            </a:r>
          </a:p>
          <a:p>
            <a:pPr marL="514350" indent="-514350">
              <a:buFont typeface="+mj-lt"/>
              <a:buAutoNum type="arabicPeriod"/>
            </a:pPr>
            <a:r>
              <a:rPr lang="en-US" sz="2400" dirty="0"/>
              <a:t>Create mix teams of workplace actors to address each area, complete scans/audits and identify gaps, develop an action plan with short and long-term targets, implement plans, ensure open reporting </a:t>
            </a:r>
          </a:p>
          <a:p>
            <a:pPr marL="514350" indent="-514350">
              <a:buFont typeface="+mj-lt"/>
              <a:buAutoNum type="arabicPeriod"/>
            </a:pPr>
            <a:r>
              <a:rPr lang="en-US" sz="2400" dirty="0"/>
              <a:t>Plan for an EDIA lens in all areas of organizational activities (integrated)</a:t>
            </a:r>
          </a:p>
          <a:p>
            <a:pPr marL="514350" indent="-514350">
              <a:buFont typeface="+mj-lt"/>
              <a:buAutoNum type="arabicPeriod"/>
            </a:pPr>
            <a:r>
              <a:rPr lang="en-US" sz="2400" dirty="0"/>
              <a:t>Institutionalize continual improvement in the planning process across all areas of the organization (sustainable)</a:t>
            </a:r>
            <a:endParaRPr lang="en-CA" sz="2400" dirty="0"/>
          </a:p>
        </p:txBody>
      </p:sp>
      <p:sp>
        <p:nvSpPr>
          <p:cNvPr id="5" name="TextBox 4">
            <a:extLst>
              <a:ext uri="{FF2B5EF4-FFF2-40B4-BE49-F238E27FC236}">
                <a16:creationId xmlns:a16="http://schemas.microsoft.com/office/drawing/2014/main" id="{403036D2-AC69-51A1-1DA5-DD2A2FA12C69}"/>
              </a:ext>
            </a:extLst>
          </p:cNvPr>
          <p:cNvSpPr txBox="1"/>
          <p:nvPr/>
        </p:nvSpPr>
        <p:spPr>
          <a:xfrm>
            <a:off x="259976" y="6203576"/>
            <a:ext cx="2985248" cy="367553"/>
          </a:xfrm>
          <a:prstGeom prst="rect">
            <a:avLst/>
          </a:prstGeom>
          <a:noFill/>
        </p:spPr>
        <p:txBody>
          <a:bodyPr wrap="square" rtlCol="0">
            <a:spAutoFit/>
          </a:bodyPr>
          <a:lstStyle/>
          <a:p>
            <a:r>
              <a:rPr lang="en-CA" dirty="0">
                <a:hlinkClick r:id="rId2"/>
              </a:rPr>
              <a:t>www.vraie-idea.ca</a:t>
            </a:r>
            <a:r>
              <a:rPr lang="en-CA" dirty="0"/>
              <a:t> </a:t>
            </a:r>
          </a:p>
        </p:txBody>
      </p:sp>
      <p:sp>
        <p:nvSpPr>
          <p:cNvPr id="7" name="TextBox 6">
            <a:extLst>
              <a:ext uri="{FF2B5EF4-FFF2-40B4-BE49-F238E27FC236}">
                <a16:creationId xmlns:a16="http://schemas.microsoft.com/office/drawing/2014/main" id="{04E9AC20-F241-0A07-B141-75729CD2B354}"/>
              </a:ext>
            </a:extLst>
          </p:cNvPr>
          <p:cNvSpPr txBox="1"/>
          <p:nvPr/>
        </p:nvSpPr>
        <p:spPr>
          <a:xfrm>
            <a:off x="11659622" y="2955"/>
            <a:ext cx="532378" cy="369332"/>
          </a:xfrm>
          <a:prstGeom prst="rect">
            <a:avLst/>
          </a:prstGeom>
          <a:noFill/>
        </p:spPr>
        <p:txBody>
          <a:bodyPr wrap="square" rtlCol="0">
            <a:spAutoFit/>
          </a:bodyPr>
          <a:lstStyle/>
          <a:p>
            <a:pPr algn="ctr"/>
            <a:r>
              <a:rPr lang="en-US" dirty="0"/>
              <a:t>ET</a:t>
            </a:r>
            <a:endParaRPr lang="en-CA" dirty="0"/>
          </a:p>
        </p:txBody>
      </p:sp>
      <p:sp>
        <p:nvSpPr>
          <p:cNvPr id="6" name="Slide Number Placeholder 5">
            <a:extLst>
              <a:ext uri="{FF2B5EF4-FFF2-40B4-BE49-F238E27FC236}">
                <a16:creationId xmlns:a16="http://schemas.microsoft.com/office/drawing/2014/main" id="{F0BC2F13-9575-0D88-508C-135D7F96D3D6}"/>
              </a:ext>
            </a:extLst>
          </p:cNvPr>
          <p:cNvSpPr>
            <a:spLocks noGrp="1"/>
          </p:cNvSpPr>
          <p:nvPr>
            <p:ph type="sldNum" sz="quarter" idx="12"/>
          </p:nvPr>
        </p:nvSpPr>
        <p:spPr/>
        <p:txBody>
          <a:bodyPr/>
          <a:lstStyle/>
          <a:p>
            <a:fld id="{FE8E0596-E379-2843-B090-D6EA44A83568}" type="slidenum">
              <a:rPr lang="en-US" smtClean="0"/>
              <a:t>17</a:t>
            </a:fld>
            <a:endParaRPr lang="en-US" dirty="0"/>
          </a:p>
        </p:txBody>
      </p:sp>
    </p:spTree>
    <p:extLst>
      <p:ext uri="{BB962C8B-B14F-4D97-AF65-F5344CB8AC3E}">
        <p14:creationId xmlns:p14="http://schemas.microsoft.com/office/powerpoint/2010/main" val="3226459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441EC-1114-884D-9257-0BB7ED27F474}"/>
              </a:ext>
            </a:extLst>
          </p:cNvPr>
          <p:cNvSpPr>
            <a:spLocks noGrp="1"/>
          </p:cNvSpPr>
          <p:nvPr>
            <p:ph type="title"/>
          </p:nvPr>
        </p:nvSpPr>
        <p:spPr>
          <a:xfrm>
            <a:off x="838199" y="365125"/>
            <a:ext cx="10814891" cy="1325563"/>
          </a:xfrm>
        </p:spPr>
        <p:txBody>
          <a:bodyPr>
            <a:noAutofit/>
          </a:bodyPr>
          <a:lstStyle/>
          <a:p>
            <a:r>
              <a:rPr lang="en-US" sz="3600" b="1" dirty="0">
                <a:ln w="22225">
                  <a:solidFill>
                    <a:schemeClr val="tx1"/>
                  </a:solidFill>
                  <a:prstDash val="solid"/>
                </a:ln>
                <a:solidFill>
                  <a:srgbClr val="7030A0"/>
                </a:solidFill>
                <a:latin typeface="Verdana" panose="020B0604030504040204" pitchFamily="34" charset="0"/>
                <a:ea typeface="Verdana" panose="020B0604030504040204" pitchFamily="34" charset="0"/>
                <a:cs typeface="+mn-cs"/>
              </a:rPr>
              <a:t>Inclusive Design Workshop Development Partnership with OFL</a:t>
            </a:r>
            <a:endParaRPr lang="en-US" sz="3600" dirty="0"/>
          </a:p>
        </p:txBody>
      </p:sp>
      <p:sp>
        <p:nvSpPr>
          <p:cNvPr id="3" name="Content Placeholder 2">
            <a:extLst>
              <a:ext uri="{FF2B5EF4-FFF2-40B4-BE49-F238E27FC236}">
                <a16:creationId xmlns:a16="http://schemas.microsoft.com/office/drawing/2014/main" id="{41E18D76-FB6F-B349-82E5-B701A5CB3BA9}"/>
              </a:ext>
            </a:extLst>
          </p:cNvPr>
          <p:cNvSpPr>
            <a:spLocks noGrp="1"/>
          </p:cNvSpPr>
          <p:nvPr>
            <p:ph idx="1"/>
          </p:nvPr>
        </p:nvSpPr>
        <p:spPr/>
        <p:txBody>
          <a:bodyPr>
            <a:normAutofit/>
          </a:bodyPr>
          <a:lstStyle/>
          <a:p>
            <a:pPr marL="0" indent="0">
              <a:spcAft>
                <a:spcPts val="1200"/>
              </a:spcAft>
              <a:buNone/>
            </a:pPr>
            <a:r>
              <a:rPr lang="en-US" sz="2400" b="1" dirty="0"/>
              <a:t>Objective: </a:t>
            </a:r>
            <a:r>
              <a:rPr lang="en-US" sz="2400" dirty="0"/>
              <a:t>To develop and deliver a customized workshop on inclusive design focused on creating more accessible and inclusive workplaces.</a:t>
            </a:r>
          </a:p>
          <a:p>
            <a:pPr marL="0" indent="0">
              <a:spcAft>
                <a:spcPts val="1200"/>
              </a:spcAft>
              <a:buNone/>
            </a:pPr>
            <a:r>
              <a:rPr lang="en-US" sz="2400" b="1" dirty="0"/>
              <a:t>Approach:</a:t>
            </a:r>
            <a:r>
              <a:rPr lang="en-US" sz="2400" dirty="0"/>
              <a:t> Train-the-Trainer</a:t>
            </a:r>
          </a:p>
          <a:p>
            <a:pPr marL="0" indent="0">
              <a:buNone/>
            </a:pPr>
            <a:r>
              <a:rPr lang="en-CA" sz="2400" b="1" dirty="0"/>
              <a:t>Target Audiences: </a:t>
            </a:r>
          </a:p>
          <a:p>
            <a:r>
              <a:rPr lang="en-CA" sz="2400" dirty="0"/>
              <a:t>Initially for labour leaders and activists</a:t>
            </a:r>
          </a:p>
          <a:p>
            <a:r>
              <a:rPr lang="en-CA" sz="2400" dirty="0"/>
              <a:t>Ultimately also for employers, including senior management, supervisors and managers, and human resource specialists</a:t>
            </a:r>
          </a:p>
          <a:p>
            <a:r>
              <a:rPr lang="en-CA" sz="2400" dirty="0"/>
              <a:t>Ideally these would be joint union/management sessions</a:t>
            </a:r>
          </a:p>
        </p:txBody>
      </p:sp>
      <p:sp>
        <p:nvSpPr>
          <p:cNvPr id="5" name="TextBox 4">
            <a:extLst>
              <a:ext uri="{FF2B5EF4-FFF2-40B4-BE49-F238E27FC236}">
                <a16:creationId xmlns:a16="http://schemas.microsoft.com/office/drawing/2014/main" id="{DB08CCD9-1FC7-AB27-5010-68A91750AC41}"/>
              </a:ext>
            </a:extLst>
          </p:cNvPr>
          <p:cNvSpPr txBox="1"/>
          <p:nvPr/>
        </p:nvSpPr>
        <p:spPr>
          <a:xfrm>
            <a:off x="259976" y="6203576"/>
            <a:ext cx="2985248" cy="367553"/>
          </a:xfrm>
          <a:prstGeom prst="rect">
            <a:avLst/>
          </a:prstGeom>
          <a:noFill/>
        </p:spPr>
        <p:txBody>
          <a:bodyPr wrap="square" rtlCol="0">
            <a:spAutoFit/>
          </a:bodyPr>
          <a:lstStyle/>
          <a:p>
            <a:r>
              <a:rPr lang="en-CA" dirty="0">
                <a:hlinkClick r:id="rId3"/>
              </a:rPr>
              <a:t>www.vraie-idea.ca</a:t>
            </a:r>
            <a:r>
              <a:rPr lang="en-CA" dirty="0"/>
              <a:t> </a:t>
            </a:r>
          </a:p>
        </p:txBody>
      </p:sp>
      <p:sp>
        <p:nvSpPr>
          <p:cNvPr id="8" name="TextBox 7">
            <a:extLst>
              <a:ext uri="{FF2B5EF4-FFF2-40B4-BE49-F238E27FC236}">
                <a16:creationId xmlns:a16="http://schemas.microsoft.com/office/drawing/2014/main" id="{A92B29E4-64EA-AD28-B4C9-025BA2CC5BEC}"/>
              </a:ext>
            </a:extLst>
          </p:cNvPr>
          <p:cNvSpPr txBox="1"/>
          <p:nvPr/>
        </p:nvSpPr>
        <p:spPr>
          <a:xfrm>
            <a:off x="11659622" y="2955"/>
            <a:ext cx="532378" cy="369332"/>
          </a:xfrm>
          <a:prstGeom prst="rect">
            <a:avLst/>
          </a:prstGeom>
          <a:noFill/>
        </p:spPr>
        <p:txBody>
          <a:bodyPr wrap="square" rtlCol="0">
            <a:spAutoFit/>
          </a:bodyPr>
          <a:lstStyle/>
          <a:p>
            <a:pPr algn="ctr"/>
            <a:r>
              <a:rPr lang="en-US" dirty="0"/>
              <a:t>ET</a:t>
            </a:r>
            <a:endParaRPr lang="en-CA" dirty="0"/>
          </a:p>
        </p:txBody>
      </p:sp>
      <p:sp>
        <p:nvSpPr>
          <p:cNvPr id="6" name="Slide Number Placeholder 5">
            <a:extLst>
              <a:ext uri="{FF2B5EF4-FFF2-40B4-BE49-F238E27FC236}">
                <a16:creationId xmlns:a16="http://schemas.microsoft.com/office/drawing/2014/main" id="{89F9D6A5-8B5F-52B4-964F-643DDF2C6CC9}"/>
              </a:ext>
            </a:extLst>
          </p:cNvPr>
          <p:cNvSpPr>
            <a:spLocks noGrp="1"/>
          </p:cNvSpPr>
          <p:nvPr>
            <p:ph type="sldNum" sz="quarter" idx="12"/>
          </p:nvPr>
        </p:nvSpPr>
        <p:spPr/>
        <p:txBody>
          <a:bodyPr/>
          <a:lstStyle/>
          <a:p>
            <a:fld id="{FE8E0596-E379-2843-B090-D6EA44A83568}" type="slidenum">
              <a:rPr lang="en-US" smtClean="0"/>
              <a:t>18</a:t>
            </a:fld>
            <a:endParaRPr lang="en-US" dirty="0"/>
          </a:p>
        </p:txBody>
      </p:sp>
    </p:spTree>
    <p:extLst>
      <p:ext uri="{BB962C8B-B14F-4D97-AF65-F5344CB8AC3E}">
        <p14:creationId xmlns:p14="http://schemas.microsoft.com/office/powerpoint/2010/main" val="3025769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5F67EA-790B-995C-575A-9C7D2CBD6EF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Universal Design, Accessibility, and Inclusive Design</a:t>
            </a:r>
          </a:p>
        </p:txBody>
      </p:sp>
      <p:pic>
        <p:nvPicPr>
          <p:cNvPr id="1026" name="Picture 2" descr="Universal design (noun) is a design that works for everyone in all scenarios and with every contingency. &#10;&#10;Accessibility (adjective) is an attribute; a quality that makes and experience open to all. &#10;&#10;Inclusive design (verb) is a human centred design process that embraces diversity. ">
            <a:extLst>
              <a:ext uri="{FF2B5EF4-FFF2-40B4-BE49-F238E27FC236}">
                <a16:creationId xmlns:a16="http://schemas.microsoft.com/office/drawing/2014/main" id="{EE5E1579-AFFC-A587-8DDF-2C7264C60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6113"/>
            <a:ext cx="12192000" cy="55657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3F087B8-BC53-2EA2-9921-D9A7ABE84F11}"/>
              </a:ext>
            </a:extLst>
          </p:cNvPr>
          <p:cNvSpPr txBox="1"/>
          <p:nvPr/>
        </p:nvSpPr>
        <p:spPr>
          <a:xfrm>
            <a:off x="640080" y="6052820"/>
            <a:ext cx="10901254" cy="369332"/>
          </a:xfrm>
          <a:prstGeom prst="rect">
            <a:avLst/>
          </a:prstGeom>
          <a:noFill/>
        </p:spPr>
        <p:txBody>
          <a:bodyPr wrap="none" rtlCol="0">
            <a:spAutoFit/>
          </a:bodyPr>
          <a:lstStyle/>
          <a:p>
            <a:r>
              <a:rPr lang="en-US" dirty="0"/>
              <a:t>https://</a:t>
            </a:r>
            <a:r>
              <a:rPr lang="en-US" dirty="0" err="1"/>
              <a:t>uxplanet.org</a:t>
            </a:r>
            <a:r>
              <a:rPr lang="en-US" dirty="0"/>
              <a:t>/designing-for-humanity-going-beyond-accessibility-to-create-inclusive-designs-709fb791c145</a:t>
            </a:r>
          </a:p>
        </p:txBody>
      </p:sp>
      <p:sp>
        <p:nvSpPr>
          <p:cNvPr id="2" name="TextBox 1" hidden="1">
            <a:extLst>
              <a:ext uri="{FF2B5EF4-FFF2-40B4-BE49-F238E27FC236}">
                <a16:creationId xmlns:a16="http://schemas.microsoft.com/office/drawing/2014/main" id="{3117F672-07DE-4EFD-6979-0E74DEC1D49A}"/>
              </a:ext>
            </a:extLst>
          </p:cNvPr>
          <p:cNvSpPr txBox="1"/>
          <p:nvPr/>
        </p:nvSpPr>
        <p:spPr>
          <a:xfrm>
            <a:off x="11659622" y="2955"/>
            <a:ext cx="532378" cy="369332"/>
          </a:xfrm>
          <a:prstGeom prst="rect">
            <a:avLst/>
          </a:prstGeom>
          <a:noFill/>
        </p:spPr>
        <p:txBody>
          <a:bodyPr wrap="square" rtlCol="0">
            <a:spAutoFit/>
          </a:bodyPr>
          <a:lstStyle/>
          <a:p>
            <a:pPr algn="ctr"/>
            <a:r>
              <a:rPr lang="en-US" dirty="0"/>
              <a:t>ET</a:t>
            </a:r>
            <a:endParaRPr lang="en-CA" dirty="0"/>
          </a:p>
        </p:txBody>
      </p:sp>
      <p:sp>
        <p:nvSpPr>
          <p:cNvPr id="6" name="Slide Number Placeholder 5">
            <a:extLst>
              <a:ext uri="{FF2B5EF4-FFF2-40B4-BE49-F238E27FC236}">
                <a16:creationId xmlns:a16="http://schemas.microsoft.com/office/drawing/2014/main" id="{802D1A96-96F5-8565-FDB3-0569A3EC49EF}"/>
              </a:ext>
            </a:extLst>
          </p:cNvPr>
          <p:cNvSpPr>
            <a:spLocks noGrp="1"/>
          </p:cNvSpPr>
          <p:nvPr>
            <p:ph type="sldNum" sz="quarter" idx="12"/>
          </p:nvPr>
        </p:nvSpPr>
        <p:spPr/>
        <p:txBody>
          <a:bodyPr/>
          <a:lstStyle/>
          <a:p>
            <a:fld id="{FE8E0596-E379-2843-B090-D6EA44A83568}" type="slidenum">
              <a:rPr lang="en-US" smtClean="0"/>
              <a:t>19</a:t>
            </a:fld>
            <a:endParaRPr lang="en-US" dirty="0"/>
          </a:p>
        </p:txBody>
      </p:sp>
    </p:spTree>
    <p:extLst>
      <p:ext uri="{BB962C8B-B14F-4D97-AF65-F5344CB8AC3E}">
        <p14:creationId xmlns:p14="http://schemas.microsoft.com/office/powerpoint/2010/main" val="76165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8F1C0-BCDD-28A1-3BE7-43831C969051}"/>
              </a:ext>
            </a:extLst>
          </p:cNvPr>
          <p:cNvSpPr>
            <a:spLocks noGrp="1"/>
          </p:cNvSpPr>
          <p:nvPr>
            <p:ph type="title"/>
          </p:nvPr>
        </p:nvSpPr>
        <p:spPr/>
        <p:txBody>
          <a:bodyPr>
            <a:normAutofit/>
          </a:bodyPr>
          <a:lstStyle/>
          <a:p>
            <a:r>
              <a:rPr lang="en-US" sz="5400" b="1" dirty="0">
                <a:ln w="22225">
                  <a:solidFill>
                    <a:schemeClr val="tx1"/>
                  </a:solidFill>
                  <a:prstDash val="solid"/>
                </a:ln>
                <a:solidFill>
                  <a:srgbClr val="7030A0"/>
                </a:solidFill>
                <a:latin typeface="Arial" panose="020B0604020202020204" pitchFamily="34" charset="0"/>
                <a:ea typeface="Verdana" panose="020B0604030504040204" pitchFamily="34" charset="0"/>
                <a:cs typeface="Arial" panose="020B0604020202020204" pitchFamily="34" charset="0"/>
              </a:rPr>
              <a:t>Land Acknowledgement </a:t>
            </a:r>
            <a:endParaRPr lang="en-CA" sz="5400" b="1" dirty="0">
              <a:ln w="22225">
                <a:solidFill>
                  <a:schemeClr val="tx1"/>
                </a:solidFill>
                <a:prstDash val="solid"/>
              </a:ln>
              <a:solidFill>
                <a:srgbClr val="7030A0"/>
              </a:solidFill>
              <a:latin typeface="Arial" panose="020B0604020202020204" pitchFamily="34" charset="0"/>
              <a:ea typeface="Verdana" panose="020B060403050404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746E323-3542-B036-CCC0-1482BFB9605B}"/>
              </a:ext>
            </a:extLst>
          </p:cNvPr>
          <p:cNvSpPr>
            <a:spLocks noGrp="1"/>
          </p:cNvSpPr>
          <p:nvPr>
            <p:ph idx="1"/>
          </p:nvPr>
        </p:nvSpPr>
        <p:spPr/>
        <p:txBody>
          <a:bodyPr>
            <a:normAutofit/>
          </a:bodyPr>
          <a:lstStyle/>
          <a:p>
            <a:pPr marL="0" indent="0" algn="l">
              <a:buNone/>
            </a:pPr>
            <a:r>
              <a:rPr lang="en-CA" b="0" i="0" dirty="0">
                <a:solidFill>
                  <a:srgbClr val="242424"/>
                </a:solidFill>
                <a:effectLst/>
                <a:latin typeface="+mn-lt"/>
              </a:rPr>
              <a:t>Where we are currently meeting has, for thousands of years, been the traditional land of the Huron-Wendat, the Seneca and, most recently, the </a:t>
            </a:r>
            <a:r>
              <a:rPr lang="en-CA" b="0" i="0" dirty="0" err="1">
                <a:solidFill>
                  <a:srgbClr val="242424"/>
                </a:solidFill>
                <a:effectLst/>
                <a:latin typeface="+mn-lt"/>
              </a:rPr>
              <a:t>Mississaugas</a:t>
            </a:r>
            <a:r>
              <a:rPr lang="en-CA" b="0" i="0" dirty="0">
                <a:solidFill>
                  <a:srgbClr val="242424"/>
                </a:solidFill>
                <a:effectLst/>
                <a:latin typeface="+mn-lt"/>
              </a:rPr>
              <a:t> of the Credit River. Today, this land is still home to many Indigenous people from across Turtle Island, and we are grateful to have the opportunity to conduct our work on it.</a:t>
            </a:r>
            <a:endParaRPr lang="en-CA" dirty="0">
              <a:solidFill>
                <a:srgbClr val="242424"/>
              </a:solidFill>
              <a:latin typeface="+mn-lt"/>
            </a:endParaRPr>
          </a:p>
          <a:p>
            <a:pPr marL="0" indent="0" algn="l">
              <a:buNone/>
            </a:pPr>
            <a:r>
              <a:rPr lang="en-CA" b="0" i="0" dirty="0">
                <a:solidFill>
                  <a:srgbClr val="242424"/>
                </a:solidFill>
                <a:effectLst/>
                <a:latin typeface="+mn-lt"/>
              </a:rPr>
              <a:t>Please note that this acknowledgement is relevant to the Toronto area, however, since we are coming together from different places across Turtle Island, we suggest thinking of the communities in your respective locations as well.</a:t>
            </a:r>
          </a:p>
          <a:p>
            <a:pPr marL="0" indent="0" algn="l">
              <a:buNone/>
            </a:pPr>
            <a:endParaRPr lang="en-CA" kern="100" dirty="0">
              <a:effectLst/>
              <a:latin typeface="+mn-lt"/>
              <a:ea typeface="Calibri" panose="020F0502020204030204" pitchFamily="34" charset="0"/>
            </a:endParaRPr>
          </a:p>
        </p:txBody>
      </p:sp>
      <p:sp>
        <p:nvSpPr>
          <p:cNvPr id="4" name="TextBox 3">
            <a:extLst>
              <a:ext uri="{FF2B5EF4-FFF2-40B4-BE49-F238E27FC236}">
                <a16:creationId xmlns:a16="http://schemas.microsoft.com/office/drawing/2014/main" id="{DEE3A45B-A79E-4C80-1D56-152DEA856C1E}"/>
              </a:ext>
            </a:extLst>
          </p:cNvPr>
          <p:cNvSpPr txBox="1"/>
          <p:nvPr/>
        </p:nvSpPr>
        <p:spPr>
          <a:xfrm>
            <a:off x="259976" y="6213515"/>
            <a:ext cx="2985248" cy="367553"/>
          </a:xfrm>
          <a:prstGeom prst="rect">
            <a:avLst/>
          </a:prstGeom>
          <a:noFill/>
        </p:spPr>
        <p:txBody>
          <a:bodyPr wrap="square" rtlCol="0">
            <a:spAutoFit/>
          </a:bodyPr>
          <a:lstStyle/>
          <a:p>
            <a:r>
              <a:rPr lang="en-CA" dirty="0">
                <a:hlinkClick r:id="rId3"/>
              </a:rPr>
              <a:t>www.vraie-idea.ca</a:t>
            </a:r>
            <a:r>
              <a:rPr lang="en-CA" dirty="0"/>
              <a:t> </a:t>
            </a:r>
          </a:p>
        </p:txBody>
      </p:sp>
      <p:sp>
        <p:nvSpPr>
          <p:cNvPr id="6" name="TextBox 5" hidden="1">
            <a:extLst>
              <a:ext uri="{FF2B5EF4-FFF2-40B4-BE49-F238E27FC236}">
                <a16:creationId xmlns:a16="http://schemas.microsoft.com/office/drawing/2014/main" id="{EC00FBDA-472A-07BE-F800-2AF710AB4887}"/>
              </a:ext>
            </a:extLst>
          </p:cNvPr>
          <p:cNvSpPr txBox="1"/>
          <p:nvPr/>
        </p:nvSpPr>
        <p:spPr>
          <a:xfrm>
            <a:off x="11659622" y="2955"/>
            <a:ext cx="532378" cy="369332"/>
          </a:xfrm>
          <a:prstGeom prst="rect">
            <a:avLst/>
          </a:prstGeom>
          <a:noFill/>
        </p:spPr>
        <p:txBody>
          <a:bodyPr wrap="square" rtlCol="0">
            <a:spAutoFit/>
          </a:bodyPr>
          <a:lstStyle/>
          <a:p>
            <a:pPr algn="ctr"/>
            <a:r>
              <a:rPr lang="en-US" dirty="0"/>
              <a:t>RG</a:t>
            </a:r>
            <a:endParaRPr lang="en-CA" dirty="0"/>
          </a:p>
        </p:txBody>
      </p:sp>
      <p:sp>
        <p:nvSpPr>
          <p:cNvPr id="7" name="Slide Number Placeholder 6">
            <a:extLst>
              <a:ext uri="{FF2B5EF4-FFF2-40B4-BE49-F238E27FC236}">
                <a16:creationId xmlns:a16="http://schemas.microsoft.com/office/drawing/2014/main" id="{39B76A0E-959D-DB0C-E846-58FEB98FF5F1}"/>
              </a:ext>
            </a:extLst>
          </p:cNvPr>
          <p:cNvSpPr>
            <a:spLocks noGrp="1"/>
          </p:cNvSpPr>
          <p:nvPr>
            <p:ph type="sldNum" sz="quarter" idx="12"/>
          </p:nvPr>
        </p:nvSpPr>
        <p:spPr/>
        <p:txBody>
          <a:bodyPr/>
          <a:lstStyle/>
          <a:p>
            <a:fld id="{FE8E0596-E379-2843-B090-D6EA44A83568}" type="slidenum">
              <a:rPr lang="en-US" smtClean="0"/>
              <a:t>2</a:t>
            </a:fld>
            <a:endParaRPr lang="en-US" dirty="0"/>
          </a:p>
        </p:txBody>
      </p:sp>
    </p:spTree>
    <p:extLst>
      <p:ext uri="{BB962C8B-B14F-4D97-AF65-F5344CB8AC3E}">
        <p14:creationId xmlns:p14="http://schemas.microsoft.com/office/powerpoint/2010/main" val="244094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35AAC-7FE6-4BE9-86E5-F76510BCEA81}"/>
              </a:ext>
            </a:extLst>
          </p:cNvPr>
          <p:cNvSpPr>
            <a:spLocks noGrp="1"/>
          </p:cNvSpPr>
          <p:nvPr>
            <p:ph type="title"/>
          </p:nvPr>
        </p:nvSpPr>
        <p:spPr/>
        <p:txBody>
          <a:bodyPr>
            <a:normAutofit/>
          </a:bodyPr>
          <a:lstStyle/>
          <a:p>
            <a:r>
              <a:rPr lang="en-US" sz="4000" b="1" dirty="0">
                <a:ln w="22225">
                  <a:solidFill>
                    <a:schemeClr val="tx1"/>
                  </a:solidFill>
                  <a:prstDash val="solid"/>
                </a:ln>
                <a:solidFill>
                  <a:srgbClr val="7030A0"/>
                </a:solidFill>
                <a:latin typeface="Verdana" panose="020B0604030504040204" pitchFamily="34" charset="0"/>
                <a:ea typeface="Verdana" panose="020B0604030504040204" pitchFamily="34" charset="0"/>
                <a:cs typeface="+mn-cs"/>
              </a:rPr>
              <a:t>Workshop Modules</a:t>
            </a:r>
            <a:endParaRPr lang="en-CA" sz="4000" dirty="0"/>
          </a:p>
        </p:txBody>
      </p:sp>
      <p:sp>
        <p:nvSpPr>
          <p:cNvPr id="3" name="Content Placeholder 2">
            <a:extLst>
              <a:ext uri="{FF2B5EF4-FFF2-40B4-BE49-F238E27FC236}">
                <a16:creationId xmlns:a16="http://schemas.microsoft.com/office/drawing/2014/main" id="{5510307C-9DD6-6405-0E93-C3EB3B20AAF7}"/>
              </a:ext>
            </a:extLst>
          </p:cNvPr>
          <p:cNvSpPr>
            <a:spLocks noGrp="1"/>
          </p:cNvSpPr>
          <p:nvPr>
            <p:ph idx="1"/>
          </p:nvPr>
        </p:nvSpPr>
        <p:spPr>
          <a:xfrm>
            <a:off x="838200" y="1559743"/>
            <a:ext cx="11063288" cy="4903788"/>
          </a:xfrm>
        </p:spPr>
        <p:txBody>
          <a:bodyPr>
            <a:noAutofit/>
          </a:bodyPr>
          <a:lstStyle/>
          <a:p>
            <a:pPr marL="514350" indent="-514350">
              <a:lnSpc>
                <a:spcPct val="110000"/>
              </a:lnSpc>
              <a:spcBef>
                <a:spcPts val="0"/>
              </a:spcBef>
              <a:buFont typeface="+mj-lt"/>
              <a:buAutoNum type="arabicPeriod"/>
            </a:pPr>
            <a:r>
              <a:rPr lang="en-US" sz="2200" dirty="0"/>
              <a:t>Best practices in recruitment, hiring and onboarding of diverse workers.</a:t>
            </a:r>
          </a:p>
          <a:p>
            <a:pPr marL="514350" indent="-514350">
              <a:lnSpc>
                <a:spcPct val="110000"/>
              </a:lnSpc>
              <a:spcBef>
                <a:spcPts val="0"/>
              </a:spcBef>
              <a:buFont typeface="+mj-lt"/>
              <a:buAutoNum type="arabicPeriod"/>
            </a:pPr>
            <a:r>
              <a:rPr lang="en-US" sz="2200" dirty="0"/>
              <a:t>Essential skills for inclusive mentorship, coaching and advancement.</a:t>
            </a:r>
          </a:p>
          <a:p>
            <a:pPr marL="514350" indent="-514350">
              <a:lnSpc>
                <a:spcPct val="110000"/>
              </a:lnSpc>
              <a:spcBef>
                <a:spcPts val="0"/>
              </a:spcBef>
              <a:buFont typeface="+mj-lt"/>
              <a:buAutoNum type="arabicPeriod"/>
            </a:pPr>
            <a:r>
              <a:rPr lang="en-US" sz="2200" dirty="0"/>
              <a:t>The role of the union in supporting an inclusive workplace.</a:t>
            </a:r>
          </a:p>
          <a:p>
            <a:pPr marL="514350" indent="-514350">
              <a:lnSpc>
                <a:spcPct val="110000"/>
              </a:lnSpc>
              <a:spcBef>
                <a:spcPts val="0"/>
              </a:spcBef>
              <a:buFont typeface="+mj-lt"/>
              <a:buAutoNum type="arabicPeriod"/>
            </a:pPr>
            <a:r>
              <a:rPr lang="en-US" sz="2200" dirty="0"/>
              <a:t>Beyond the built environment—creating inclusive work environments.</a:t>
            </a:r>
          </a:p>
          <a:p>
            <a:pPr marL="514350" indent="-514350">
              <a:lnSpc>
                <a:spcPct val="110000"/>
              </a:lnSpc>
              <a:spcBef>
                <a:spcPts val="0"/>
              </a:spcBef>
              <a:buFont typeface="+mj-lt"/>
              <a:buAutoNum type="arabicPeriod"/>
            </a:pPr>
            <a:r>
              <a:rPr lang="en-US" sz="2200" dirty="0"/>
              <a:t>Flexible work arrangements and virtual work.</a:t>
            </a:r>
          </a:p>
          <a:p>
            <a:pPr marL="514350" indent="-514350">
              <a:lnSpc>
                <a:spcPct val="110000"/>
              </a:lnSpc>
              <a:spcBef>
                <a:spcPts val="0"/>
              </a:spcBef>
              <a:buFont typeface="+mj-lt"/>
              <a:buAutoNum type="arabicPeriod"/>
            </a:pPr>
            <a:r>
              <a:rPr lang="en-US" sz="2200" dirty="0"/>
              <a:t>Inclusive design in information and communication technologies (ICT).</a:t>
            </a:r>
          </a:p>
          <a:p>
            <a:pPr marL="514350" indent="-514350">
              <a:lnSpc>
                <a:spcPct val="110000"/>
              </a:lnSpc>
              <a:spcBef>
                <a:spcPts val="0"/>
              </a:spcBef>
              <a:buFont typeface="+mj-lt"/>
              <a:buAutoNum type="arabicPeriod"/>
            </a:pPr>
            <a:r>
              <a:rPr lang="en-US" sz="2200" dirty="0"/>
              <a:t>Implementing a robust disability prevention system by maximizing accommodation and inclusion.</a:t>
            </a:r>
          </a:p>
          <a:p>
            <a:pPr marL="514350" indent="-514350">
              <a:lnSpc>
                <a:spcPct val="110000"/>
              </a:lnSpc>
              <a:spcBef>
                <a:spcPts val="0"/>
              </a:spcBef>
              <a:buFont typeface="+mj-lt"/>
              <a:buAutoNum type="arabicPeriod"/>
            </a:pPr>
            <a:r>
              <a:rPr lang="en-US" sz="2200" dirty="0"/>
              <a:t>Weaving inclusive design and accessibility into procurement and the supply chain.</a:t>
            </a:r>
          </a:p>
          <a:p>
            <a:pPr marL="514350" indent="-514350">
              <a:lnSpc>
                <a:spcPct val="110000"/>
              </a:lnSpc>
              <a:spcBef>
                <a:spcPts val="0"/>
              </a:spcBef>
              <a:buFont typeface="+mj-lt"/>
              <a:buAutoNum type="arabicPeriod"/>
            </a:pPr>
            <a:r>
              <a:rPr lang="en-US" sz="2200" dirty="0"/>
              <a:t>Accessibility planning, reporting and a roadmap for change.</a:t>
            </a:r>
          </a:p>
          <a:p>
            <a:pPr marL="514350" indent="-514350">
              <a:lnSpc>
                <a:spcPct val="110000"/>
              </a:lnSpc>
              <a:spcBef>
                <a:spcPts val="0"/>
              </a:spcBef>
              <a:buFont typeface="+mj-lt"/>
              <a:buAutoNum type="arabicPeriod"/>
            </a:pPr>
            <a:r>
              <a:rPr lang="en-US" sz="2200" dirty="0"/>
              <a:t>Ensuring plans are implemented and improved over time—through measurement, audits and assessment tools (such as worker surveys).</a:t>
            </a:r>
          </a:p>
        </p:txBody>
      </p:sp>
      <p:sp>
        <p:nvSpPr>
          <p:cNvPr id="7" name="TextBox 6">
            <a:extLst>
              <a:ext uri="{FF2B5EF4-FFF2-40B4-BE49-F238E27FC236}">
                <a16:creationId xmlns:a16="http://schemas.microsoft.com/office/drawing/2014/main" id="{4B680E2A-7B0C-0DD6-65B0-951331160408}"/>
              </a:ext>
            </a:extLst>
          </p:cNvPr>
          <p:cNvSpPr txBox="1"/>
          <p:nvPr/>
        </p:nvSpPr>
        <p:spPr>
          <a:xfrm>
            <a:off x="11659622" y="2955"/>
            <a:ext cx="532378" cy="369332"/>
          </a:xfrm>
          <a:prstGeom prst="rect">
            <a:avLst/>
          </a:prstGeom>
          <a:noFill/>
        </p:spPr>
        <p:txBody>
          <a:bodyPr wrap="square" rtlCol="0">
            <a:spAutoFit/>
          </a:bodyPr>
          <a:lstStyle/>
          <a:p>
            <a:pPr algn="ctr"/>
            <a:r>
              <a:rPr lang="en-US" dirty="0"/>
              <a:t>ET</a:t>
            </a:r>
            <a:endParaRPr lang="en-CA" dirty="0"/>
          </a:p>
        </p:txBody>
      </p:sp>
      <p:sp>
        <p:nvSpPr>
          <p:cNvPr id="8" name="TextBox 7">
            <a:extLst>
              <a:ext uri="{FF2B5EF4-FFF2-40B4-BE49-F238E27FC236}">
                <a16:creationId xmlns:a16="http://schemas.microsoft.com/office/drawing/2014/main" id="{641ED04F-E91B-EDDA-EC02-003DF0A24B41}"/>
              </a:ext>
            </a:extLst>
          </p:cNvPr>
          <p:cNvSpPr txBox="1"/>
          <p:nvPr/>
        </p:nvSpPr>
        <p:spPr>
          <a:xfrm>
            <a:off x="259976" y="6203576"/>
            <a:ext cx="2985248" cy="367553"/>
          </a:xfrm>
          <a:prstGeom prst="rect">
            <a:avLst/>
          </a:prstGeom>
          <a:noFill/>
        </p:spPr>
        <p:txBody>
          <a:bodyPr wrap="square" rtlCol="0">
            <a:spAutoFit/>
          </a:bodyPr>
          <a:lstStyle/>
          <a:p>
            <a:r>
              <a:rPr lang="en-CA" dirty="0">
                <a:hlinkClick r:id="rId3"/>
              </a:rPr>
              <a:t>www.vraie-idea.ca</a:t>
            </a:r>
            <a:r>
              <a:rPr lang="en-CA" dirty="0"/>
              <a:t> </a:t>
            </a:r>
          </a:p>
        </p:txBody>
      </p:sp>
      <p:sp>
        <p:nvSpPr>
          <p:cNvPr id="4" name="Slide Number Placeholder 3">
            <a:extLst>
              <a:ext uri="{FF2B5EF4-FFF2-40B4-BE49-F238E27FC236}">
                <a16:creationId xmlns:a16="http://schemas.microsoft.com/office/drawing/2014/main" id="{D463E708-C64F-ECC2-09EC-F056522DF599}"/>
              </a:ext>
            </a:extLst>
          </p:cNvPr>
          <p:cNvSpPr>
            <a:spLocks noGrp="1"/>
          </p:cNvSpPr>
          <p:nvPr>
            <p:ph type="sldNum" sz="quarter" idx="12"/>
          </p:nvPr>
        </p:nvSpPr>
        <p:spPr/>
        <p:txBody>
          <a:bodyPr/>
          <a:lstStyle/>
          <a:p>
            <a:fld id="{FE8E0596-E379-2843-B090-D6EA44A83568}" type="slidenum">
              <a:rPr lang="en-US" smtClean="0"/>
              <a:t>20</a:t>
            </a:fld>
            <a:endParaRPr lang="en-US" dirty="0"/>
          </a:p>
        </p:txBody>
      </p:sp>
    </p:spTree>
    <p:extLst>
      <p:ext uri="{BB962C8B-B14F-4D97-AF65-F5344CB8AC3E}">
        <p14:creationId xmlns:p14="http://schemas.microsoft.com/office/powerpoint/2010/main" val="2972570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460A7-CAAE-5085-1B11-3A2EE143505A}"/>
              </a:ext>
            </a:extLst>
          </p:cNvPr>
          <p:cNvSpPr>
            <a:spLocks noGrp="1"/>
          </p:cNvSpPr>
          <p:nvPr>
            <p:ph type="title"/>
          </p:nvPr>
        </p:nvSpPr>
        <p:spPr/>
        <p:txBody>
          <a:bodyPr/>
          <a:lstStyle/>
          <a:p>
            <a:r>
              <a:rPr lang="en-CA" sz="4000" b="1" dirty="0">
                <a:ln w="22225">
                  <a:solidFill>
                    <a:prstClr val="black"/>
                  </a:solidFill>
                  <a:prstDash val="solid"/>
                </a:ln>
                <a:solidFill>
                  <a:srgbClr val="7030A0"/>
                </a:solidFill>
                <a:latin typeface="Verdana" panose="020B0604030504040204" pitchFamily="34" charset="0"/>
                <a:ea typeface="Verdana" panose="020B0604030504040204" pitchFamily="34" charset="0"/>
                <a:cs typeface="+mn-cs"/>
              </a:rPr>
              <a:t>Hub 2 Projects – Employment Support Systems</a:t>
            </a:r>
          </a:p>
        </p:txBody>
      </p:sp>
      <p:sp>
        <p:nvSpPr>
          <p:cNvPr id="3" name="Content Placeholder 2">
            <a:extLst>
              <a:ext uri="{FF2B5EF4-FFF2-40B4-BE49-F238E27FC236}">
                <a16:creationId xmlns:a16="http://schemas.microsoft.com/office/drawing/2014/main" id="{C2B017B4-1C5E-57A7-5E3F-5FAC55893BA7}"/>
              </a:ext>
            </a:extLst>
          </p:cNvPr>
          <p:cNvSpPr>
            <a:spLocks noGrp="1"/>
          </p:cNvSpPr>
          <p:nvPr>
            <p:ph idx="1"/>
          </p:nvPr>
        </p:nvSpPr>
        <p:spPr/>
        <p:txBody>
          <a:bodyPr/>
          <a:lstStyle/>
          <a:p>
            <a:r>
              <a:rPr lang="en-CA" dirty="0"/>
              <a:t>Best practices in the use of remote work as an accommodation</a:t>
            </a:r>
          </a:p>
          <a:p>
            <a:r>
              <a:rPr lang="en-US" dirty="0"/>
              <a:t>Identifying and evaluating approaches to employment supports and what employers need to create inclusive workplaces</a:t>
            </a:r>
          </a:p>
          <a:p>
            <a:r>
              <a:rPr lang="en-US" dirty="0"/>
              <a:t>Identifying and evaluating the wrap-around supports that people need to be successful at work</a:t>
            </a:r>
          </a:p>
          <a:p>
            <a:r>
              <a:rPr lang="en-US" dirty="0"/>
              <a:t>Exploring intersecting issues of disability, gender, and race within employment support services </a:t>
            </a:r>
          </a:p>
        </p:txBody>
      </p:sp>
      <p:sp>
        <p:nvSpPr>
          <p:cNvPr id="5" name="TextBox 4">
            <a:extLst>
              <a:ext uri="{FF2B5EF4-FFF2-40B4-BE49-F238E27FC236}">
                <a16:creationId xmlns:a16="http://schemas.microsoft.com/office/drawing/2014/main" id="{691DF7CF-00FC-CC9A-20ED-78E6B96E3EEB}"/>
              </a:ext>
            </a:extLst>
          </p:cNvPr>
          <p:cNvSpPr txBox="1"/>
          <p:nvPr/>
        </p:nvSpPr>
        <p:spPr>
          <a:xfrm>
            <a:off x="11659622" y="2955"/>
            <a:ext cx="532378" cy="369332"/>
          </a:xfrm>
          <a:prstGeom prst="rect">
            <a:avLst/>
          </a:prstGeom>
          <a:noFill/>
        </p:spPr>
        <p:txBody>
          <a:bodyPr wrap="square" rtlCol="0">
            <a:spAutoFit/>
          </a:bodyPr>
          <a:lstStyle/>
          <a:p>
            <a:pPr algn="ctr"/>
            <a:r>
              <a:rPr lang="en-US" dirty="0"/>
              <a:t>RG</a:t>
            </a:r>
            <a:endParaRPr lang="en-CA" dirty="0"/>
          </a:p>
        </p:txBody>
      </p:sp>
      <p:sp>
        <p:nvSpPr>
          <p:cNvPr id="6" name="TextBox 5">
            <a:extLst>
              <a:ext uri="{FF2B5EF4-FFF2-40B4-BE49-F238E27FC236}">
                <a16:creationId xmlns:a16="http://schemas.microsoft.com/office/drawing/2014/main" id="{41EDC8A5-F5DD-0CF3-2AB9-CC5F7D19F265}"/>
              </a:ext>
            </a:extLst>
          </p:cNvPr>
          <p:cNvSpPr txBox="1"/>
          <p:nvPr/>
        </p:nvSpPr>
        <p:spPr>
          <a:xfrm>
            <a:off x="259976" y="6203576"/>
            <a:ext cx="2985248" cy="367553"/>
          </a:xfrm>
          <a:prstGeom prst="rect">
            <a:avLst/>
          </a:prstGeom>
          <a:noFill/>
        </p:spPr>
        <p:txBody>
          <a:bodyPr wrap="square" rtlCol="0">
            <a:spAutoFit/>
          </a:bodyPr>
          <a:lstStyle/>
          <a:p>
            <a:r>
              <a:rPr lang="en-CA" dirty="0">
                <a:hlinkClick r:id="rId2"/>
              </a:rPr>
              <a:t>www.vraie-idea.ca</a:t>
            </a:r>
            <a:r>
              <a:rPr lang="en-CA" dirty="0"/>
              <a:t> </a:t>
            </a:r>
          </a:p>
        </p:txBody>
      </p:sp>
      <p:sp>
        <p:nvSpPr>
          <p:cNvPr id="4" name="Slide Number Placeholder 3">
            <a:extLst>
              <a:ext uri="{FF2B5EF4-FFF2-40B4-BE49-F238E27FC236}">
                <a16:creationId xmlns:a16="http://schemas.microsoft.com/office/drawing/2014/main" id="{64CF2A18-D025-AEA7-0A7C-EC48D57E4C0D}"/>
              </a:ext>
            </a:extLst>
          </p:cNvPr>
          <p:cNvSpPr>
            <a:spLocks noGrp="1"/>
          </p:cNvSpPr>
          <p:nvPr>
            <p:ph type="sldNum" sz="quarter" idx="12"/>
          </p:nvPr>
        </p:nvSpPr>
        <p:spPr/>
        <p:txBody>
          <a:bodyPr/>
          <a:lstStyle/>
          <a:p>
            <a:fld id="{FE8E0596-E379-2843-B090-D6EA44A83568}" type="slidenum">
              <a:rPr lang="en-US" smtClean="0"/>
              <a:t>21</a:t>
            </a:fld>
            <a:endParaRPr lang="en-US" dirty="0"/>
          </a:p>
        </p:txBody>
      </p:sp>
    </p:spTree>
    <p:extLst>
      <p:ext uri="{BB962C8B-B14F-4D97-AF65-F5344CB8AC3E}">
        <p14:creationId xmlns:p14="http://schemas.microsoft.com/office/powerpoint/2010/main" val="1512976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8BEA4-8556-7B1C-1059-C1B66ED6690F}"/>
              </a:ext>
            </a:extLst>
          </p:cNvPr>
          <p:cNvSpPr>
            <a:spLocks noGrp="1"/>
          </p:cNvSpPr>
          <p:nvPr>
            <p:ph type="title"/>
          </p:nvPr>
        </p:nvSpPr>
        <p:spPr/>
        <p:txBody>
          <a:bodyPr/>
          <a:lstStyle/>
          <a:p>
            <a:r>
              <a:rPr lang="en-CA" sz="4400" b="1" dirty="0">
                <a:ln w="22225">
                  <a:solidFill>
                    <a:prstClr val="black"/>
                  </a:solidFill>
                  <a:prstDash val="solid"/>
                </a:ln>
                <a:solidFill>
                  <a:srgbClr val="7030A0"/>
                </a:solidFill>
                <a:latin typeface="Verdana" panose="020B0604030504040204" pitchFamily="34" charset="0"/>
                <a:ea typeface="Verdana" panose="020B0604030504040204" pitchFamily="34" charset="0"/>
                <a:cs typeface="+mn-cs"/>
              </a:rPr>
              <a:t>Featuring Key Innovations in Employment Supports</a:t>
            </a:r>
            <a:endParaRPr lang="en-US" dirty="0"/>
          </a:p>
        </p:txBody>
      </p:sp>
      <p:sp>
        <p:nvSpPr>
          <p:cNvPr id="3" name="Content Placeholder 2">
            <a:extLst>
              <a:ext uri="{FF2B5EF4-FFF2-40B4-BE49-F238E27FC236}">
                <a16:creationId xmlns:a16="http://schemas.microsoft.com/office/drawing/2014/main" id="{CF776860-2A0A-8CA0-F185-4BEF4A2AE9C3}"/>
              </a:ext>
            </a:extLst>
          </p:cNvPr>
          <p:cNvSpPr>
            <a:spLocks noGrp="1"/>
          </p:cNvSpPr>
          <p:nvPr>
            <p:ph idx="1"/>
          </p:nvPr>
        </p:nvSpPr>
        <p:spPr/>
        <p:txBody>
          <a:bodyPr>
            <a:normAutofit/>
          </a:bodyPr>
          <a:lstStyle/>
          <a:p>
            <a:r>
              <a:rPr lang="en-US" dirty="0"/>
              <a:t>Scoping review and environmental scan of existing literature and existing practices for building employer capacity</a:t>
            </a:r>
          </a:p>
          <a:p>
            <a:r>
              <a:rPr lang="en-US" dirty="0"/>
              <a:t>Scoping review and key informant interviews about supporting disabled job candidates from racialized groups and the experiences of racialized disabled job candidates within employment support services</a:t>
            </a:r>
          </a:p>
          <a:p>
            <a:r>
              <a:rPr lang="en-US" dirty="0"/>
              <a:t>Working to evaluate existing innovations to showcase some effective models that might work with particular populations</a:t>
            </a:r>
          </a:p>
          <a:p>
            <a:pPr lvl="1"/>
            <a:r>
              <a:rPr lang="en-US" dirty="0"/>
              <a:t>Example – embedding an OT on an employment team to better meet the needs of people with mental illness in Hamilton</a:t>
            </a:r>
          </a:p>
        </p:txBody>
      </p:sp>
      <p:sp>
        <p:nvSpPr>
          <p:cNvPr id="4" name="Slide Number Placeholder 3">
            <a:extLst>
              <a:ext uri="{FF2B5EF4-FFF2-40B4-BE49-F238E27FC236}">
                <a16:creationId xmlns:a16="http://schemas.microsoft.com/office/drawing/2014/main" id="{A161B618-CF6C-90CA-994B-2EFA0455B5F3}"/>
              </a:ext>
            </a:extLst>
          </p:cNvPr>
          <p:cNvSpPr>
            <a:spLocks noGrp="1"/>
          </p:cNvSpPr>
          <p:nvPr>
            <p:ph type="sldNum" sz="quarter" idx="12"/>
          </p:nvPr>
        </p:nvSpPr>
        <p:spPr/>
        <p:txBody>
          <a:bodyPr/>
          <a:lstStyle/>
          <a:p>
            <a:fld id="{FE8E0596-E379-2843-B090-D6EA44A83568}" type="slidenum">
              <a:rPr lang="en-US" smtClean="0"/>
              <a:t>22</a:t>
            </a:fld>
            <a:endParaRPr lang="en-US" dirty="0"/>
          </a:p>
        </p:txBody>
      </p:sp>
    </p:spTree>
    <p:extLst>
      <p:ext uri="{BB962C8B-B14F-4D97-AF65-F5344CB8AC3E}">
        <p14:creationId xmlns:p14="http://schemas.microsoft.com/office/powerpoint/2010/main" val="187674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286167" y="277879"/>
            <a:ext cx="11360800" cy="640800"/>
          </a:xfrm>
          <a:prstGeom prst="rect">
            <a:avLst/>
          </a:prstGeom>
        </p:spPr>
        <p:txBody>
          <a:bodyPr spcFirstLastPara="1" vert="horz" wrap="square" lIns="121900" tIns="121900" rIns="121900" bIns="121900" rtlCol="0" anchor="t" anchorCtr="0">
            <a:noAutofit/>
          </a:bodyPr>
          <a:lstStyle/>
          <a:p>
            <a:r>
              <a:rPr lang="en-CA" b="1" dirty="0">
                <a:ln w="22225">
                  <a:solidFill>
                    <a:prstClr val="black"/>
                  </a:solidFill>
                  <a:prstDash val="solid"/>
                </a:ln>
                <a:solidFill>
                  <a:srgbClr val="7030A0"/>
                </a:solidFill>
                <a:latin typeface="Verdana" panose="020B0604030504040204" pitchFamily="34" charset="0"/>
                <a:ea typeface="Verdana" panose="020B0604030504040204" pitchFamily="34" charset="0"/>
                <a:cs typeface="+mn-cs"/>
              </a:rPr>
              <a:t>Remote Work Scan</a:t>
            </a:r>
            <a:endParaRPr lang="en-US" dirty="0">
              <a:solidFill>
                <a:srgbClr val="1C0D51"/>
              </a:solidFill>
            </a:endParaRPr>
          </a:p>
        </p:txBody>
      </p:sp>
      <p:sp>
        <p:nvSpPr>
          <p:cNvPr id="36" name="TextBox 35">
            <a:extLst>
              <a:ext uri="{FF2B5EF4-FFF2-40B4-BE49-F238E27FC236}">
                <a16:creationId xmlns:a16="http://schemas.microsoft.com/office/drawing/2014/main" id="{157E9ECC-8772-6748-8881-1E5C4D83AC97}"/>
              </a:ext>
            </a:extLst>
          </p:cNvPr>
          <p:cNvSpPr txBox="1"/>
          <p:nvPr/>
        </p:nvSpPr>
        <p:spPr>
          <a:xfrm>
            <a:off x="465667" y="1338633"/>
            <a:ext cx="2946400" cy="2103589"/>
          </a:xfrm>
          <a:prstGeom prst="rect">
            <a:avLst/>
          </a:prstGeom>
          <a:noFill/>
        </p:spPr>
        <p:txBody>
          <a:bodyPr wrap="square" rtlCol="0">
            <a:spAutoFit/>
          </a:bodyPr>
          <a:lstStyle/>
          <a:p>
            <a:r>
              <a:rPr lang="en-CA" sz="1867" dirty="0">
                <a:latin typeface="Arial" panose="020B0604020202020204" pitchFamily="34" charset="0"/>
                <a:ea typeface="Calibri" panose="020F0502020204030204" pitchFamily="34" charset="0"/>
                <a:cs typeface="Arial" panose="020B0604020202020204" pitchFamily="34" charset="0"/>
              </a:rPr>
              <a:t>10 Databases: MEDLINE, CINAHL, EMBASE, Web of Science, Sociological Abstracts, ASSIA, </a:t>
            </a:r>
            <a:r>
              <a:rPr lang="en-CA" sz="1867" dirty="0" err="1">
                <a:latin typeface="Arial" panose="020B0604020202020204" pitchFamily="34" charset="0"/>
                <a:ea typeface="Calibri" panose="020F0502020204030204" pitchFamily="34" charset="0"/>
                <a:cs typeface="Arial" panose="020B0604020202020204" pitchFamily="34" charset="0"/>
              </a:rPr>
              <a:t>PsycInfo</a:t>
            </a:r>
            <a:r>
              <a:rPr lang="en-CA" sz="1867" dirty="0">
                <a:latin typeface="Arial" panose="020B0604020202020204" pitchFamily="34" charset="0"/>
                <a:ea typeface="Calibri" panose="020F0502020204030204" pitchFamily="34" charset="0"/>
                <a:cs typeface="Arial" panose="020B0604020202020204" pitchFamily="34" charset="0"/>
              </a:rPr>
              <a:t>, Business Source Premier, </a:t>
            </a:r>
            <a:r>
              <a:rPr lang="en-CA" sz="1867" dirty="0" err="1">
                <a:latin typeface="Arial" panose="020B0604020202020204" pitchFamily="34" charset="0"/>
                <a:ea typeface="Calibri" panose="020F0502020204030204" pitchFamily="34" charset="0"/>
                <a:cs typeface="Arial" panose="020B0604020202020204" pitchFamily="34" charset="0"/>
              </a:rPr>
              <a:t>EconLit</a:t>
            </a:r>
            <a:r>
              <a:rPr lang="en-CA" sz="1867" dirty="0">
                <a:latin typeface="Arial" panose="020B0604020202020204" pitchFamily="34" charset="0"/>
                <a:ea typeface="Calibri" panose="020F0502020204030204" pitchFamily="34" charset="0"/>
                <a:cs typeface="Arial" panose="020B0604020202020204" pitchFamily="34" charset="0"/>
              </a:rPr>
              <a:t>, </a:t>
            </a:r>
            <a:r>
              <a:rPr lang="en-CA" sz="1867" dirty="0" err="1">
                <a:latin typeface="Arial" panose="020B0604020202020204" pitchFamily="34" charset="0"/>
                <a:ea typeface="Calibri" panose="020F0502020204030204" pitchFamily="34" charset="0"/>
                <a:cs typeface="Arial" panose="020B0604020202020204" pitchFamily="34" charset="0"/>
              </a:rPr>
              <a:t>Proquest</a:t>
            </a:r>
            <a:r>
              <a:rPr lang="en-CA" sz="1867" dirty="0">
                <a:latin typeface="Arial" panose="020B0604020202020204" pitchFamily="34" charset="0"/>
                <a:ea typeface="Calibri" panose="020F0502020204030204" pitchFamily="34" charset="0"/>
                <a:cs typeface="Arial" panose="020B0604020202020204" pitchFamily="34" charset="0"/>
              </a:rPr>
              <a:t> One Business</a:t>
            </a:r>
          </a:p>
        </p:txBody>
      </p:sp>
      <p:sp>
        <p:nvSpPr>
          <p:cNvPr id="34" name="TextBox 33">
            <a:extLst>
              <a:ext uri="{FF2B5EF4-FFF2-40B4-BE49-F238E27FC236}">
                <a16:creationId xmlns:a16="http://schemas.microsoft.com/office/drawing/2014/main" id="{5E232FDB-BE64-8D46-92B9-AE3FAFF5F636}"/>
              </a:ext>
            </a:extLst>
          </p:cNvPr>
          <p:cNvSpPr txBox="1"/>
          <p:nvPr/>
        </p:nvSpPr>
        <p:spPr>
          <a:xfrm>
            <a:off x="592667" y="4047067"/>
            <a:ext cx="2946400" cy="2308324"/>
          </a:xfrm>
          <a:prstGeom prst="rect">
            <a:avLst/>
          </a:prstGeom>
          <a:noFill/>
        </p:spPr>
        <p:txBody>
          <a:bodyPr wrap="square" rtlCol="0">
            <a:spAutoFit/>
          </a:bodyPr>
          <a:lstStyle/>
          <a:p>
            <a:r>
              <a:rPr lang="en-US" sz="2400" dirty="0"/>
              <a:t>Summary</a:t>
            </a:r>
          </a:p>
          <a:p>
            <a:pPr marL="380990" indent="-380990">
              <a:buFont typeface="Arial" panose="020B0604020202020204" pitchFamily="34" charset="0"/>
              <a:buChar char="•"/>
            </a:pPr>
            <a:r>
              <a:rPr lang="en-US" sz="2400" dirty="0"/>
              <a:t>24143 abstracts</a:t>
            </a:r>
          </a:p>
          <a:p>
            <a:pPr marL="380990" indent="-380990">
              <a:buFont typeface="Arial" panose="020B0604020202020204" pitchFamily="34" charset="0"/>
              <a:buChar char="•"/>
            </a:pPr>
            <a:r>
              <a:rPr lang="en-US" sz="2400" dirty="0"/>
              <a:t>20580 screened</a:t>
            </a:r>
          </a:p>
          <a:p>
            <a:pPr marL="380990" indent="-380990">
              <a:buFont typeface="Arial" panose="020B0604020202020204" pitchFamily="34" charset="0"/>
              <a:buChar char="•"/>
            </a:pPr>
            <a:r>
              <a:rPr lang="en-US" sz="2400" dirty="0"/>
              <a:t>447 Full-text</a:t>
            </a:r>
          </a:p>
          <a:p>
            <a:pPr marL="380990" indent="-380990">
              <a:buFont typeface="Arial" panose="020B0604020202020204" pitchFamily="34" charset="0"/>
              <a:buChar char="•"/>
            </a:pPr>
            <a:r>
              <a:rPr lang="en-US" sz="2400" dirty="0"/>
              <a:t>89 included in the review</a:t>
            </a:r>
          </a:p>
        </p:txBody>
      </p:sp>
      <p:pic>
        <p:nvPicPr>
          <p:cNvPr id="35" name="Picture 34" descr="20580 studies were screened, 20139 were excluded.&#10;&#10;447 studies were sought for retrieval and assessed for eligibility. Of those 358 were excluded for various reasons, leaving 89 studies included in the remote work scan. ">
            <a:extLst>
              <a:ext uri="{FF2B5EF4-FFF2-40B4-BE49-F238E27FC236}">
                <a16:creationId xmlns:a16="http://schemas.microsoft.com/office/drawing/2014/main" id="{D84EBD0D-653E-CC44-8750-899E475F3626}"/>
              </a:ext>
            </a:extLst>
          </p:cNvPr>
          <p:cNvPicPr>
            <a:picLocks noChangeAspect="1"/>
          </p:cNvPicPr>
          <p:nvPr/>
        </p:nvPicPr>
        <p:blipFill>
          <a:blip r:embed="rId3"/>
          <a:stretch>
            <a:fillRect/>
          </a:stretch>
        </p:blipFill>
        <p:spPr>
          <a:xfrm>
            <a:off x="3918030" y="1117601"/>
            <a:ext cx="7941733" cy="5250260"/>
          </a:xfrm>
          <a:prstGeom prst="rect">
            <a:avLst/>
          </a:prstGeom>
        </p:spPr>
      </p:pic>
      <p:sp>
        <p:nvSpPr>
          <p:cNvPr id="2" name="Slide Number Placeholder 1">
            <a:extLst>
              <a:ext uri="{FF2B5EF4-FFF2-40B4-BE49-F238E27FC236}">
                <a16:creationId xmlns:a16="http://schemas.microsoft.com/office/drawing/2014/main" id="{C0DA68A9-728F-B4B5-4CFB-DCE4D0DF4AAE}"/>
              </a:ext>
            </a:extLst>
          </p:cNvPr>
          <p:cNvSpPr>
            <a:spLocks noGrp="1"/>
          </p:cNvSpPr>
          <p:nvPr>
            <p:ph type="sldNum" idx="12"/>
          </p:nvPr>
        </p:nvSpPr>
        <p:spPr/>
        <p:txBody>
          <a:bodyPr/>
          <a:lstStyle/>
          <a:p>
            <a:fld id="{00000000-1234-1234-1234-123412341234}" type="slidenum">
              <a:rPr lang="en" smtClean="0"/>
              <a:pPr/>
              <a:t>23</a:t>
            </a:fld>
            <a:endParaRPr lang="en"/>
          </a:p>
        </p:txBody>
      </p:sp>
    </p:spTree>
    <p:extLst>
      <p:ext uri="{BB962C8B-B14F-4D97-AF65-F5344CB8AC3E}">
        <p14:creationId xmlns:p14="http://schemas.microsoft.com/office/powerpoint/2010/main" val="2339135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EA694-F265-7946-B89C-BC22630B0354}"/>
              </a:ext>
            </a:extLst>
          </p:cNvPr>
          <p:cNvSpPr>
            <a:spLocks noGrp="1"/>
          </p:cNvSpPr>
          <p:nvPr>
            <p:ph type="title"/>
          </p:nvPr>
        </p:nvSpPr>
        <p:spPr/>
        <p:txBody>
          <a:bodyPr/>
          <a:lstStyle/>
          <a:p>
            <a:r>
              <a:rPr lang="en-CA" sz="4400" b="1" dirty="0">
                <a:ln w="22225">
                  <a:solidFill>
                    <a:prstClr val="black"/>
                  </a:solidFill>
                  <a:prstDash val="solid"/>
                </a:ln>
                <a:solidFill>
                  <a:srgbClr val="7030A0"/>
                </a:solidFill>
                <a:latin typeface="Verdana" panose="020B0604030504040204" pitchFamily="34" charset="0"/>
                <a:ea typeface="Verdana" panose="020B0604030504040204" pitchFamily="34" charset="0"/>
                <a:cs typeface="+mn-cs"/>
              </a:rPr>
              <a:t>Initial Findings from Remote Work Project</a:t>
            </a:r>
            <a:endParaRPr lang="en-US" dirty="0"/>
          </a:p>
        </p:txBody>
      </p:sp>
      <p:sp>
        <p:nvSpPr>
          <p:cNvPr id="3" name="Content Placeholder 2">
            <a:extLst>
              <a:ext uri="{FF2B5EF4-FFF2-40B4-BE49-F238E27FC236}">
                <a16:creationId xmlns:a16="http://schemas.microsoft.com/office/drawing/2014/main" id="{56A7E8E1-FD54-C7B6-2A95-59DA64A09253}"/>
              </a:ext>
            </a:extLst>
          </p:cNvPr>
          <p:cNvSpPr>
            <a:spLocks noGrp="1"/>
          </p:cNvSpPr>
          <p:nvPr>
            <p:ph idx="1"/>
          </p:nvPr>
        </p:nvSpPr>
        <p:spPr/>
        <p:txBody>
          <a:bodyPr>
            <a:normAutofit lnSpcReduction="10000"/>
          </a:bodyPr>
          <a:lstStyle/>
          <a:p>
            <a:pPr>
              <a:lnSpc>
                <a:spcPct val="100000"/>
              </a:lnSpc>
              <a:buClr>
                <a:srgbClr val="000000"/>
              </a:buClr>
              <a:buSzPts val="1100"/>
            </a:pPr>
            <a:r>
              <a:rPr lang="en-US" sz="2800" dirty="0">
                <a:solidFill>
                  <a:schemeClr val="dk1"/>
                </a:solidFill>
                <a:latin typeface="Lato"/>
                <a:ea typeface="Lato"/>
                <a:cs typeface="Lato"/>
              </a:rPr>
              <a:t>Mostly from USA and Europe – very little in the Canadian context</a:t>
            </a:r>
          </a:p>
          <a:p>
            <a:pPr marL="285750" indent="-285750">
              <a:lnSpc>
                <a:spcPct val="100000"/>
              </a:lnSpc>
              <a:buClr>
                <a:srgbClr val="000000"/>
              </a:buClr>
              <a:buSzPts val="1100"/>
            </a:pPr>
            <a:r>
              <a:rPr lang="en-US" sz="2800" dirty="0">
                <a:solidFill>
                  <a:schemeClr val="dk1"/>
                </a:solidFill>
                <a:latin typeface="Lato"/>
                <a:ea typeface="Lato"/>
                <a:cs typeface="Lato"/>
              </a:rPr>
              <a:t>Mostly grey literature (41 papers) but some studies</a:t>
            </a:r>
          </a:p>
          <a:p>
            <a:pPr marL="285750" indent="-285750">
              <a:lnSpc>
                <a:spcPct val="100000"/>
              </a:lnSpc>
              <a:buClr>
                <a:srgbClr val="000000"/>
              </a:buClr>
              <a:buSzPts val="1100"/>
            </a:pPr>
            <a:r>
              <a:rPr lang="en-US" sz="2800" dirty="0">
                <a:solidFill>
                  <a:schemeClr val="dk1"/>
                </a:solidFill>
                <a:latin typeface="Lato"/>
                <a:ea typeface="Lato"/>
                <a:cs typeface="Lato"/>
              </a:rPr>
              <a:t>Little exploration of intersectional identities</a:t>
            </a:r>
          </a:p>
          <a:p>
            <a:pPr marL="285750" indent="-285750">
              <a:lnSpc>
                <a:spcPct val="100000"/>
              </a:lnSpc>
              <a:buClr>
                <a:srgbClr val="000000"/>
              </a:buClr>
              <a:buSzPts val="1100"/>
            </a:pPr>
            <a:r>
              <a:rPr lang="en-US" sz="2800" dirty="0">
                <a:solidFill>
                  <a:schemeClr val="dk1"/>
                </a:solidFill>
                <a:latin typeface="Lato"/>
                <a:ea typeface="Lato"/>
                <a:cs typeface="Lato"/>
              </a:rPr>
              <a:t>Job sector varies but mostly not specified</a:t>
            </a:r>
          </a:p>
          <a:p>
            <a:pPr marL="285750" indent="-285750">
              <a:lnSpc>
                <a:spcPct val="100000"/>
              </a:lnSpc>
              <a:buClr>
                <a:srgbClr val="000000"/>
              </a:buClr>
              <a:buSzPts val="1100"/>
            </a:pPr>
            <a:r>
              <a:rPr lang="en-US" sz="2800" dirty="0">
                <a:solidFill>
                  <a:schemeClr val="dk1"/>
                </a:solidFill>
                <a:latin typeface="Lato"/>
                <a:ea typeface="Lato"/>
                <a:cs typeface="Lato"/>
              </a:rPr>
              <a:t>A range of terminology and arrangements</a:t>
            </a:r>
          </a:p>
          <a:p>
            <a:pPr marL="285750" indent="-285750">
              <a:lnSpc>
                <a:spcPct val="100000"/>
              </a:lnSpc>
              <a:buClr>
                <a:srgbClr val="000000"/>
              </a:buClr>
              <a:buSzPts val="1100"/>
            </a:pPr>
            <a:r>
              <a:rPr lang="en-US" sz="2800" dirty="0">
                <a:solidFill>
                  <a:schemeClr val="dk1"/>
                </a:solidFill>
                <a:latin typeface="Lato"/>
                <a:ea typeface="Lato"/>
                <a:cs typeface="Lato"/>
              </a:rPr>
              <a:t>A range of implications but largely framed as positive; the exception is access to technological needs or adaptive equipment</a:t>
            </a:r>
          </a:p>
          <a:p>
            <a:endParaRPr lang="en-US" dirty="0"/>
          </a:p>
        </p:txBody>
      </p:sp>
      <p:sp>
        <p:nvSpPr>
          <p:cNvPr id="4" name="Slide Number Placeholder 3">
            <a:extLst>
              <a:ext uri="{FF2B5EF4-FFF2-40B4-BE49-F238E27FC236}">
                <a16:creationId xmlns:a16="http://schemas.microsoft.com/office/drawing/2014/main" id="{B80017D4-EDEB-1220-08B4-9736212E7B06}"/>
              </a:ext>
            </a:extLst>
          </p:cNvPr>
          <p:cNvSpPr>
            <a:spLocks noGrp="1"/>
          </p:cNvSpPr>
          <p:nvPr>
            <p:ph type="sldNum" sz="quarter" idx="12"/>
          </p:nvPr>
        </p:nvSpPr>
        <p:spPr/>
        <p:txBody>
          <a:bodyPr/>
          <a:lstStyle/>
          <a:p>
            <a:fld id="{FE8E0596-E379-2843-B090-D6EA44A83568}" type="slidenum">
              <a:rPr lang="en-US" smtClean="0"/>
              <a:t>24</a:t>
            </a:fld>
            <a:endParaRPr lang="en-US" dirty="0"/>
          </a:p>
        </p:txBody>
      </p:sp>
    </p:spTree>
    <p:extLst>
      <p:ext uri="{BB962C8B-B14F-4D97-AF65-F5344CB8AC3E}">
        <p14:creationId xmlns:p14="http://schemas.microsoft.com/office/powerpoint/2010/main" val="4170760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0E778F-5AE6-321D-881B-50A3830774B0}"/>
              </a:ext>
            </a:extLst>
          </p:cNvPr>
          <p:cNvSpPr>
            <a:spLocks noGrp="1"/>
          </p:cNvSpPr>
          <p:nvPr>
            <p:ph type="title"/>
          </p:nvPr>
        </p:nvSpPr>
        <p:spPr>
          <a:xfrm>
            <a:off x="761800" y="762001"/>
            <a:ext cx="9366938" cy="1708242"/>
          </a:xfrm>
        </p:spPr>
        <p:txBody>
          <a:bodyPr anchor="ctr">
            <a:normAutofit/>
          </a:bodyPr>
          <a:lstStyle/>
          <a:p>
            <a:r>
              <a:rPr lang="en-CA" sz="4000" b="1" dirty="0">
                <a:ln w="22225">
                  <a:solidFill>
                    <a:prstClr val="black"/>
                  </a:solidFill>
                  <a:prstDash val="solid"/>
                </a:ln>
                <a:solidFill>
                  <a:srgbClr val="7030A0"/>
                </a:solidFill>
                <a:latin typeface="Verdana" panose="020B0604030504040204" pitchFamily="34" charset="0"/>
                <a:ea typeface="Verdana" panose="020B0604030504040204" pitchFamily="34" charset="0"/>
                <a:cs typeface="+mn-cs"/>
              </a:rPr>
              <a:t>Next Steps for Remote Work</a:t>
            </a:r>
            <a:endParaRPr lang="en-US" sz="4000" dirty="0"/>
          </a:p>
        </p:txBody>
      </p:sp>
      <p:sp>
        <p:nvSpPr>
          <p:cNvPr id="3" name="Content Placeholder 2">
            <a:extLst>
              <a:ext uri="{FF2B5EF4-FFF2-40B4-BE49-F238E27FC236}">
                <a16:creationId xmlns:a16="http://schemas.microsoft.com/office/drawing/2014/main" id="{4D114C79-3CC0-499B-6813-589884775EE9}"/>
              </a:ext>
            </a:extLst>
          </p:cNvPr>
          <p:cNvSpPr>
            <a:spLocks noGrp="1"/>
          </p:cNvSpPr>
          <p:nvPr>
            <p:ph idx="1"/>
          </p:nvPr>
        </p:nvSpPr>
        <p:spPr>
          <a:xfrm>
            <a:off x="761800" y="2013044"/>
            <a:ext cx="10351677" cy="3769835"/>
          </a:xfrm>
        </p:spPr>
        <p:txBody>
          <a:bodyPr anchor="ctr">
            <a:normAutofit/>
          </a:bodyPr>
          <a:lstStyle/>
          <a:p>
            <a:pPr marL="0" indent="0">
              <a:buNone/>
            </a:pPr>
            <a:r>
              <a:rPr lang="en-CA" sz="3200" dirty="0">
                <a:sym typeface="Lato"/>
              </a:rPr>
              <a:t>An online survey and key informant consultations to better understand the impact of remote work on the experiences of people with disabilities</a:t>
            </a:r>
          </a:p>
          <a:p>
            <a:endParaRPr lang="en-US" sz="2000" dirty="0"/>
          </a:p>
        </p:txBody>
      </p:sp>
      <p:sp>
        <p:nvSpPr>
          <p:cNvPr id="4" name="Slide Number Placeholder 3">
            <a:extLst>
              <a:ext uri="{FF2B5EF4-FFF2-40B4-BE49-F238E27FC236}">
                <a16:creationId xmlns:a16="http://schemas.microsoft.com/office/drawing/2014/main" id="{F57FA301-77B3-3FF0-EC21-D430A524BACF}"/>
              </a:ext>
            </a:extLst>
          </p:cNvPr>
          <p:cNvSpPr>
            <a:spLocks noGrp="1"/>
          </p:cNvSpPr>
          <p:nvPr>
            <p:ph type="sldNum" sz="quarter" idx="12"/>
          </p:nvPr>
        </p:nvSpPr>
        <p:spPr/>
        <p:txBody>
          <a:bodyPr/>
          <a:lstStyle/>
          <a:p>
            <a:fld id="{FE8E0596-E379-2843-B090-D6EA44A83568}" type="slidenum">
              <a:rPr lang="en-US" smtClean="0"/>
              <a:t>25</a:t>
            </a:fld>
            <a:endParaRPr lang="en-US" dirty="0"/>
          </a:p>
        </p:txBody>
      </p:sp>
    </p:spTree>
    <p:extLst>
      <p:ext uri="{BB962C8B-B14F-4D97-AF65-F5344CB8AC3E}">
        <p14:creationId xmlns:p14="http://schemas.microsoft.com/office/powerpoint/2010/main" val="2638792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B3157-898F-6F81-C4CD-ECE0B6A15AF8}"/>
              </a:ext>
            </a:extLst>
          </p:cNvPr>
          <p:cNvSpPr>
            <a:spLocks noGrp="1"/>
          </p:cNvSpPr>
          <p:nvPr>
            <p:ph type="title"/>
          </p:nvPr>
        </p:nvSpPr>
        <p:spPr/>
        <p:txBody>
          <a:bodyPr/>
          <a:lstStyle/>
          <a:p>
            <a:r>
              <a:rPr lang="en-CA" sz="4400" b="1">
                <a:ln w="22225">
                  <a:solidFill>
                    <a:prstClr val="black"/>
                  </a:solidFill>
                  <a:prstDash val="solid"/>
                </a:ln>
                <a:solidFill>
                  <a:srgbClr val="7030A0"/>
                </a:solidFill>
                <a:latin typeface="Verdana" panose="020B0604030504040204" pitchFamily="34" charset="0"/>
                <a:ea typeface="Verdana" panose="020B0604030504040204" pitchFamily="34" charset="0"/>
                <a:cs typeface="+mn-cs"/>
              </a:rPr>
              <a:t>Deliverables from Hub 2</a:t>
            </a:r>
            <a:endParaRPr lang="en-US" dirty="0"/>
          </a:p>
        </p:txBody>
      </p:sp>
      <p:sp>
        <p:nvSpPr>
          <p:cNvPr id="3" name="Content Placeholder 2">
            <a:extLst>
              <a:ext uri="{FF2B5EF4-FFF2-40B4-BE49-F238E27FC236}">
                <a16:creationId xmlns:a16="http://schemas.microsoft.com/office/drawing/2014/main" id="{D30C0ABC-E8B1-3F4B-EDD1-2A9A23C10957}"/>
              </a:ext>
            </a:extLst>
          </p:cNvPr>
          <p:cNvSpPr>
            <a:spLocks noGrp="1"/>
          </p:cNvSpPr>
          <p:nvPr>
            <p:ph idx="1"/>
          </p:nvPr>
        </p:nvSpPr>
        <p:spPr/>
        <p:txBody>
          <a:bodyPr>
            <a:normAutofit lnSpcReduction="10000"/>
          </a:bodyPr>
          <a:lstStyle/>
          <a:p>
            <a:r>
              <a:rPr lang="en-US" dirty="0"/>
              <a:t>Summary of existing supports for employers and existing evidence </a:t>
            </a:r>
          </a:p>
          <a:p>
            <a:r>
              <a:rPr lang="en-US" dirty="0"/>
              <a:t>Recommendations for service providers and policy decision-makers/funders</a:t>
            </a:r>
          </a:p>
          <a:p>
            <a:r>
              <a:rPr lang="en-US" dirty="0"/>
              <a:t>Showcase of different models of building capacity within employment supports</a:t>
            </a:r>
          </a:p>
          <a:p>
            <a:r>
              <a:rPr lang="en-US" dirty="0"/>
              <a:t>Guidance document – plain language summary with recommendations</a:t>
            </a:r>
          </a:p>
          <a:p>
            <a:r>
              <a:rPr lang="en-US" dirty="0"/>
              <a:t>Policy briefing – how can we support employers to hire and accommodate people with disabilities?</a:t>
            </a:r>
          </a:p>
        </p:txBody>
      </p:sp>
      <p:sp>
        <p:nvSpPr>
          <p:cNvPr id="4" name="TextBox 3">
            <a:extLst>
              <a:ext uri="{FF2B5EF4-FFF2-40B4-BE49-F238E27FC236}">
                <a16:creationId xmlns:a16="http://schemas.microsoft.com/office/drawing/2014/main" id="{D4819F26-0B72-23FA-6699-EBEE887558C9}"/>
              </a:ext>
            </a:extLst>
          </p:cNvPr>
          <p:cNvSpPr txBox="1"/>
          <p:nvPr/>
        </p:nvSpPr>
        <p:spPr>
          <a:xfrm>
            <a:off x="11659622" y="2955"/>
            <a:ext cx="532378" cy="369332"/>
          </a:xfrm>
          <a:prstGeom prst="rect">
            <a:avLst/>
          </a:prstGeom>
          <a:noFill/>
        </p:spPr>
        <p:txBody>
          <a:bodyPr wrap="square" rtlCol="0">
            <a:spAutoFit/>
          </a:bodyPr>
          <a:lstStyle/>
          <a:p>
            <a:pPr algn="ctr"/>
            <a:r>
              <a:rPr lang="en-US" dirty="0"/>
              <a:t>RG</a:t>
            </a:r>
            <a:endParaRPr lang="en-CA" dirty="0"/>
          </a:p>
        </p:txBody>
      </p:sp>
      <p:sp>
        <p:nvSpPr>
          <p:cNvPr id="5" name="Slide Number Placeholder 4">
            <a:extLst>
              <a:ext uri="{FF2B5EF4-FFF2-40B4-BE49-F238E27FC236}">
                <a16:creationId xmlns:a16="http://schemas.microsoft.com/office/drawing/2014/main" id="{C949032D-C1B1-E60D-81BA-BFF83700D756}"/>
              </a:ext>
            </a:extLst>
          </p:cNvPr>
          <p:cNvSpPr>
            <a:spLocks noGrp="1"/>
          </p:cNvSpPr>
          <p:nvPr>
            <p:ph type="sldNum" sz="quarter" idx="12"/>
          </p:nvPr>
        </p:nvSpPr>
        <p:spPr/>
        <p:txBody>
          <a:bodyPr/>
          <a:lstStyle/>
          <a:p>
            <a:fld id="{FE8E0596-E379-2843-B090-D6EA44A83568}" type="slidenum">
              <a:rPr lang="en-US" smtClean="0"/>
              <a:t>26</a:t>
            </a:fld>
            <a:endParaRPr lang="en-US" dirty="0"/>
          </a:p>
        </p:txBody>
      </p:sp>
    </p:spTree>
    <p:extLst>
      <p:ext uri="{BB962C8B-B14F-4D97-AF65-F5344CB8AC3E}">
        <p14:creationId xmlns:p14="http://schemas.microsoft.com/office/powerpoint/2010/main" val="241957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483CE3-9797-A229-1FE6-000124D56289}"/>
              </a:ext>
            </a:extLst>
          </p:cNvPr>
          <p:cNvSpPr txBox="1">
            <a:spLocks noGrp="1"/>
          </p:cNvSpPr>
          <p:nvPr>
            <p:ph type="title" idx="4294967295"/>
          </p:nvPr>
        </p:nvSpPr>
        <p:spPr>
          <a:xfrm>
            <a:off x="1757548" y="2731329"/>
            <a:ext cx="8668987" cy="15388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000" b="1" i="0" u="none" strike="noStrike" kern="1200" cap="none" spc="0" normalizeH="0" baseline="0" noProof="0" dirty="0">
                <a:ln w="22225">
                  <a:solidFill>
                    <a:prstClr val="black"/>
                  </a:solidFill>
                  <a:prstDash val="solid"/>
                </a:ln>
                <a:solidFill>
                  <a:srgbClr val="7030A0"/>
                </a:solidFill>
                <a:effectLst/>
                <a:uLnTx/>
                <a:uFillTx/>
                <a:latin typeface="Verdana" panose="020B0604030504040204" pitchFamily="34" charset="0"/>
                <a:ea typeface="Verdana" panose="020B0604030504040204" pitchFamily="34" charset="0"/>
                <a:cs typeface="+mn-cs"/>
              </a:rPr>
              <a:t>Thank You!!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w="22225">
                  <a:solidFill>
                    <a:prstClr val="black"/>
                  </a:solidFill>
                  <a:prstDash val="solid"/>
                </a:ln>
                <a:solidFill>
                  <a:srgbClr val="7030A0"/>
                </a:solidFill>
                <a:effectLst/>
                <a:uLnTx/>
                <a:uFillTx/>
                <a:latin typeface="Verdana" panose="020B0604030504040204" pitchFamily="34" charset="0"/>
                <a:ea typeface="Verdana" panose="020B0604030504040204" pitchFamily="34" charset="0"/>
                <a:cs typeface="+mn-cs"/>
              </a:rPr>
              <a:t>Stay in touch: </a:t>
            </a:r>
            <a:r>
              <a:rPr kumimoji="0" lang="en-CA" sz="36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www.vraie-idea.ca</a:t>
            </a:r>
            <a:endParaRPr kumimoji="0" lang="en-CA"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descr="Inclusive Design for Employment Access (IDEA)&#10;&#10;Vision radicale pour l'access inclusif a l'emploi (VRAIE)">
            <a:extLst>
              <a:ext uri="{FF2B5EF4-FFF2-40B4-BE49-F238E27FC236}">
                <a16:creationId xmlns:a16="http://schemas.microsoft.com/office/drawing/2014/main" id="{189B192B-64FF-DFFB-2D6B-0281ECACDD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0219" y="100381"/>
            <a:ext cx="4539611" cy="2331991"/>
          </a:xfrm>
          <a:prstGeom prst="rect">
            <a:avLst/>
          </a:prstGeom>
        </p:spPr>
      </p:pic>
      <p:pic>
        <p:nvPicPr>
          <p:cNvPr id="4" name="Picture 3" descr="Canadian Flag, Government of Canada/Gouvernment du Canada">
            <a:extLst>
              <a:ext uri="{FF2B5EF4-FFF2-40B4-BE49-F238E27FC236}">
                <a16:creationId xmlns:a16="http://schemas.microsoft.com/office/drawing/2014/main" id="{7D8BBB52-863B-8727-1CE7-5B6715094C65}"/>
              </a:ext>
            </a:extLst>
          </p:cNvPr>
          <p:cNvPicPr>
            <a:picLocks noChangeAspect="1"/>
          </p:cNvPicPr>
          <p:nvPr/>
        </p:nvPicPr>
        <p:blipFill>
          <a:blip r:embed="rId4"/>
          <a:stretch>
            <a:fillRect/>
          </a:stretch>
        </p:blipFill>
        <p:spPr>
          <a:xfrm>
            <a:off x="526425" y="4214405"/>
            <a:ext cx="4274998" cy="792000"/>
          </a:xfrm>
          <a:prstGeom prst="rect">
            <a:avLst/>
          </a:prstGeom>
        </p:spPr>
      </p:pic>
      <p:pic>
        <p:nvPicPr>
          <p:cNvPr id="5" name="Picture 4" descr="New Frontiers in Research Fund/Fonds nouvelles frontières en recherche ">
            <a:extLst>
              <a:ext uri="{FF2B5EF4-FFF2-40B4-BE49-F238E27FC236}">
                <a16:creationId xmlns:a16="http://schemas.microsoft.com/office/drawing/2014/main" id="{350C3BFA-5EE5-DA08-7531-0BCDE757A197}"/>
              </a:ext>
            </a:extLst>
          </p:cNvPr>
          <p:cNvPicPr>
            <a:picLocks noChangeAspect="1"/>
          </p:cNvPicPr>
          <p:nvPr/>
        </p:nvPicPr>
        <p:blipFill>
          <a:blip r:embed="rId5"/>
          <a:stretch>
            <a:fillRect/>
          </a:stretch>
        </p:blipFill>
        <p:spPr>
          <a:xfrm>
            <a:off x="620770" y="5254655"/>
            <a:ext cx="3041371" cy="1260000"/>
          </a:xfrm>
          <a:prstGeom prst="rect">
            <a:avLst/>
          </a:prstGeom>
        </p:spPr>
      </p:pic>
      <p:pic>
        <p:nvPicPr>
          <p:cNvPr id="7" name="Picture 6" descr="McMaster University">
            <a:extLst>
              <a:ext uri="{FF2B5EF4-FFF2-40B4-BE49-F238E27FC236}">
                <a16:creationId xmlns:a16="http://schemas.microsoft.com/office/drawing/2014/main" id="{18E76CA4-E710-8D51-7D2E-26EE13FCBD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2246" y="4360659"/>
            <a:ext cx="1842350" cy="1044000"/>
          </a:xfrm>
          <a:prstGeom prst="rect">
            <a:avLst/>
          </a:prstGeom>
        </p:spPr>
      </p:pic>
      <p:pic>
        <p:nvPicPr>
          <p:cNvPr id="6" name="Graphic 5" descr="Institute for work and Health&#10;&#10;Research excellence, safe work, healthy workers ">
            <a:extLst>
              <a:ext uri="{FF2B5EF4-FFF2-40B4-BE49-F238E27FC236}">
                <a16:creationId xmlns:a16="http://schemas.microsoft.com/office/drawing/2014/main" id="{32EFB0EE-2852-0AAB-5E49-9B78CDAD21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01295" y="5703949"/>
            <a:ext cx="3744001" cy="648000"/>
          </a:xfrm>
          <a:prstGeom prst="rect">
            <a:avLst/>
          </a:prstGeom>
        </p:spPr>
      </p:pic>
      <p:sp>
        <p:nvSpPr>
          <p:cNvPr id="8" name="Slide Number Placeholder 7">
            <a:extLst>
              <a:ext uri="{FF2B5EF4-FFF2-40B4-BE49-F238E27FC236}">
                <a16:creationId xmlns:a16="http://schemas.microsoft.com/office/drawing/2014/main" id="{B92496F8-3DA4-6573-4B58-F721AE546A7D}"/>
              </a:ext>
            </a:extLst>
          </p:cNvPr>
          <p:cNvSpPr>
            <a:spLocks noGrp="1"/>
          </p:cNvSpPr>
          <p:nvPr>
            <p:ph type="sldNum" sz="quarter" idx="12"/>
          </p:nvPr>
        </p:nvSpPr>
        <p:spPr/>
        <p:txBody>
          <a:bodyPr/>
          <a:lstStyle/>
          <a:p>
            <a:fld id="{FE8E0596-E379-2843-B090-D6EA44A83568}" type="slidenum">
              <a:rPr lang="en-US" smtClean="0"/>
              <a:t>27</a:t>
            </a:fld>
            <a:endParaRPr lang="en-US" dirty="0"/>
          </a:p>
        </p:txBody>
      </p:sp>
    </p:spTree>
    <p:extLst>
      <p:ext uri="{BB962C8B-B14F-4D97-AF65-F5344CB8AC3E}">
        <p14:creationId xmlns:p14="http://schemas.microsoft.com/office/powerpoint/2010/main" val="1855458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1FDF0-5490-714A-A8AF-87A777AB9AE3}"/>
              </a:ext>
            </a:extLst>
          </p:cNvPr>
          <p:cNvSpPr>
            <a:spLocks noGrp="1"/>
          </p:cNvSpPr>
          <p:nvPr>
            <p:ph type="title"/>
          </p:nvPr>
        </p:nvSpPr>
        <p:spPr/>
        <p:txBody>
          <a:bodyPr/>
          <a:lstStyle/>
          <a:p>
            <a:r>
              <a:rPr lang="en-US" b="1" dirty="0">
                <a:ln w="22225">
                  <a:solidFill>
                    <a:schemeClr val="tx1"/>
                  </a:solidFill>
                  <a:prstDash val="solid"/>
                </a:ln>
                <a:solidFill>
                  <a:srgbClr val="7030A0"/>
                </a:solidFill>
                <a:ea typeface="Verdana" panose="020B0604030504040204" pitchFamily="34" charset="0"/>
              </a:rPr>
              <a:t>Agenda</a:t>
            </a:r>
            <a:r>
              <a:rPr lang="en-US" dirty="0"/>
              <a:t>	</a:t>
            </a:r>
          </a:p>
        </p:txBody>
      </p:sp>
      <p:sp>
        <p:nvSpPr>
          <p:cNvPr id="3" name="Content Placeholder 2">
            <a:extLst>
              <a:ext uri="{FF2B5EF4-FFF2-40B4-BE49-F238E27FC236}">
                <a16:creationId xmlns:a16="http://schemas.microsoft.com/office/drawing/2014/main" id="{A560C73B-25A5-D549-B003-9C307CDBE1F9}"/>
              </a:ext>
            </a:extLst>
          </p:cNvPr>
          <p:cNvSpPr>
            <a:spLocks noGrp="1"/>
          </p:cNvSpPr>
          <p:nvPr>
            <p:ph idx="1"/>
          </p:nvPr>
        </p:nvSpPr>
        <p:spPr>
          <a:xfrm>
            <a:off x="788504" y="1825625"/>
            <a:ext cx="10989365" cy="4351338"/>
          </a:xfrm>
        </p:spPr>
        <p:txBody>
          <a:bodyPr>
            <a:normAutofit/>
          </a:bodyPr>
          <a:lstStyle/>
          <a:p>
            <a:pPr marL="0" indent="0">
              <a:lnSpc>
                <a:spcPct val="100000"/>
              </a:lnSpc>
              <a:spcBef>
                <a:spcPts val="0"/>
              </a:spcBef>
              <a:buNone/>
            </a:pPr>
            <a:endParaRPr lang="en-US" sz="2400" dirty="0"/>
          </a:p>
          <a:p>
            <a:pPr marL="0" indent="0">
              <a:lnSpc>
                <a:spcPct val="100000"/>
              </a:lnSpc>
              <a:spcBef>
                <a:spcPts val="0"/>
              </a:spcBef>
              <a:buNone/>
            </a:pPr>
            <a:r>
              <a:rPr lang="en-US" sz="2400" dirty="0"/>
              <a:t>Introduction to the Webinar Series (10 mins)</a:t>
            </a:r>
          </a:p>
          <a:p>
            <a:pPr marL="0" indent="0">
              <a:lnSpc>
                <a:spcPct val="100000"/>
              </a:lnSpc>
              <a:spcBef>
                <a:spcPts val="0"/>
              </a:spcBef>
              <a:buNone/>
            </a:pPr>
            <a:endParaRPr lang="en-US" sz="2400" dirty="0"/>
          </a:p>
          <a:p>
            <a:pPr marL="0" indent="0">
              <a:lnSpc>
                <a:spcPct val="100000"/>
              </a:lnSpc>
              <a:spcBef>
                <a:spcPts val="0"/>
              </a:spcBef>
              <a:buNone/>
            </a:pPr>
            <a:r>
              <a:rPr lang="en-US" sz="2400" dirty="0"/>
              <a:t>Brief overview of IDEA (10 mins)</a:t>
            </a:r>
          </a:p>
          <a:p>
            <a:pPr marL="0" indent="0">
              <a:lnSpc>
                <a:spcPct val="100000"/>
              </a:lnSpc>
              <a:spcBef>
                <a:spcPts val="0"/>
              </a:spcBef>
              <a:buNone/>
            </a:pPr>
            <a:endParaRPr lang="en-US" sz="2400" dirty="0"/>
          </a:p>
          <a:p>
            <a:pPr marL="0" indent="0">
              <a:lnSpc>
                <a:spcPct val="100000"/>
              </a:lnSpc>
              <a:spcBef>
                <a:spcPts val="0"/>
              </a:spcBef>
              <a:buNone/>
            </a:pPr>
            <a:r>
              <a:rPr lang="en-US" sz="2400" dirty="0"/>
              <a:t>Deep Dive into Projects in Hub 1 and 2 (15 mins)</a:t>
            </a:r>
          </a:p>
          <a:p>
            <a:pPr marL="0" indent="0">
              <a:lnSpc>
                <a:spcPct val="100000"/>
              </a:lnSpc>
              <a:spcBef>
                <a:spcPts val="0"/>
              </a:spcBef>
              <a:buNone/>
            </a:pPr>
            <a:endParaRPr lang="en-US" sz="2400" dirty="0"/>
          </a:p>
          <a:p>
            <a:pPr marL="0" indent="0">
              <a:lnSpc>
                <a:spcPct val="100000"/>
              </a:lnSpc>
              <a:spcBef>
                <a:spcPts val="0"/>
              </a:spcBef>
              <a:buNone/>
            </a:pPr>
            <a:r>
              <a:rPr lang="en-US" sz="2400" dirty="0"/>
              <a:t>Q &amp; A, Discussion (20 mins)</a:t>
            </a:r>
          </a:p>
          <a:p>
            <a:pPr marL="0" indent="0">
              <a:lnSpc>
                <a:spcPct val="100000"/>
              </a:lnSpc>
              <a:spcBef>
                <a:spcPts val="0"/>
              </a:spcBef>
              <a:buNone/>
            </a:pPr>
            <a:endParaRPr lang="en-US" sz="2400" dirty="0"/>
          </a:p>
          <a:p>
            <a:pPr marL="0" indent="0">
              <a:lnSpc>
                <a:spcPct val="100000"/>
              </a:lnSpc>
              <a:spcBef>
                <a:spcPts val="0"/>
              </a:spcBef>
              <a:buNone/>
            </a:pPr>
            <a:r>
              <a:rPr lang="en-US" sz="2400" dirty="0"/>
              <a:t>Wrap-up (5 mins)</a:t>
            </a:r>
          </a:p>
        </p:txBody>
      </p:sp>
      <p:sp>
        <p:nvSpPr>
          <p:cNvPr id="5" name="TextBox 4">
            <a:extLst>
              <a:ext uri="{FF2B5EF4-FFF2-40B4-BE49-F238E27FC236}">
                <a16:creationId xmlns:a16="http://schemas.microsoft.com/office/drawing/2014/main" id="{65373412-B365-ABAF-13EE-A0CC74F8D20C}"/>
              </a:ext>
            </a:extLst>
          </p:cNvPr>
          <p:cNvSpPr txBox="1"/>
          <p:nvPr/>
        </p:nvSpPr>
        <p:spPr>
          <a:xfrm>
            <a:off x="259976" y="6203576"/>
            <a:ext cx="2985248" cy="367553"/>
          </a:xfrm>
          <a:prstGeom prst="rect">
            <a:avLst/>
          </a:prstGeom>
          <a:noFill/>
        </p:spPr>
        <p:txBody>
          <a:bodyPr wrap="square" rtlCol="0">
            <a:spAutoFit/>
          </a:bodyPr>
          <a:lstStyle/>
          <a:p>
            <a:r>
              <a:rPr lang="en-CA" dirty="0">
                <a:hlinkClick r:id="rId3"/>
              </a:rPr>
              <a:t>www.vraie-idea.ca</a:t>
            </a:r>
            <a:r>
              <a:rPr lang="en-CA" dirty="0"/>
              <a:t> </a:t>
            </a:r>
          </a:p>
        </p:txBody>
      </p:sp>
      <p:sp>
        <p:nvSpPr>
          <p:cNvPr id="6" name="TextBox 5" hidden="1">
            <a:extLst>
              <a:ext uri="{FF2B5EF4-FFF2-40B4-BE49-F238E27FC236}">
                <a16:creationId xmlns:a16="http://schemas.microsoft.com/office/drawing/2014/main" id="{941365C7-6DBE-57AF-B422-88C727E10E12}"/>
              </a:ext>
            </a:extLst>
          </p:cNvPr>
          <p:cNvSpPr txBox="1"/>
          <p:nvPr/>
        </p:nvSpPr>
        <p:spPr>
          <a:xfrm>
            <a:off x="11673477" y="2955"/>
            <a:ext cx="532378" cy="369332"/>
          </a:xfrm>
          <a:prstGeom prst="rect">
            <a:avLst/>
          </a:prstGeom>
          <a:noFill/>
        </p:spPr>
        <p:txBody>
          <a:bodyPr wrap="square" rtlCol="0">
            <a:spAutoFit/>
          </a:bodyPr>
          <a:lstStyle/>
          <a:p>
            <a:pPr algn="ctr"/>
            <a:r>
              <a:rPr lang="en-US" dirty="0"/>
              <a:t>RG</a:t>
            </a:r>
            <a:endParaRPr lang="en-CA" dirty="0"/>
          </a:p>
        </p:txBody>
      </p:sp>
      <p:sp>
        <p:nvSpPr>
          <p:cNvPr id="7" name="Slide Number Placeholder 6">
            <a:extLst>
              <a:ext uri="{FF2B5EF4-FFF2-40B4-BE49-F238E27FC236}">
                <a16:creationId xmlns:a16="http://schemas.microsoft.com/office/drawing/2014/main" id="{8076568D-1F9F-CF1C-B16B-76304537D308}"/>
              </a:ext>
            </a:extLst>
          </p:cNvPr>
          <p:cNvSpPr>
            <a:spLocks noGrp="1"/>
          </p:cNvSpPr>
          <p:nvPr>
            <p:ph type="sldNum" sz="quarter" idx="12"/>
          </p:nvPr>
        </p:nvSpPr>
        <p:spPr/>
        <p:txBody>
          <a:bodyPr/>
          <a:lstStyle/>
          <a:p>
            <a:fld id="{FE8E0596-E379-2843-B090-D6EA44A83568}" type="slidenum">
              <a:rPr lang="en-US" smtClean="0"/>
              <a:t>3</a:t>
            </a:fld>
            <a:endParaRPr lang="en-US" dirty="0"/>
          </a:p>
        </p:txBody>
      </p:sp>
    </p:spTree>
    <p:extLst>
      <p:ext uri="{BB962C8B-B14F-4D97-AF65-F5344CB8AC3E}">
        <p14:creationId xmlns:p14="http://schemas.microsoft.com/office/powerpoint/2010/main" val="2164056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FA927-A88C-7F09-3306-B777D434D66C}"/>
              </a:ext>
            </a:extLst>
          </p:cNvPr>
          <p:cNvSpPr>
            <a:spLocks noGrp="1"/>
          </p:cNvSpPr>
          <p:nvPr>
            <p:ph type="title"/>
          </p:nvPr>
        </p:nvSpPr>
        <p:spPr/>
        <p:txBody>
          <a:bodyPr/>
          <a:lstStyle/>
          <a:p>
            <a:r>
              <a:rPr lang="en-US" b="1" dirty="0">
                <a:ln w="22225">
                  <a:solidFill>
                    <a:schemeClr val="tx1"/>
                  </a:solidFill>
                  <a:prstDash val="solid"/>
                </a:ln>
                <a:solidFill>
                  <a:srgbClr val="7030A0"/>
                </a:solidFill>
                <a:ea typeface="Verdana" panose="020B0604030504040204" pitchFamily="34" charset="0"/>
              </a:rPr>
              <a:t>Overview of IDEA</a:t>
            </a:r>
            <a:endParaRPr lang="en-CA" b="1" dirty="0">
              <a:ln w="22225">
                <a:solidFill>
                  <a:schemeClr val="tx1"/>
                </a:solidFill>
                <a:prstDash val="solid"/>
              </a:ln>
              <a:solidFill>
                <a:srgbClr val="7030A0"/>
              </a:solidFill>
              <a:ea typeface="Verdana" panose="020B0604030504040204" pitchFamily="34" charset="0"/>
            </a:endParaRPr>
          </a:p>
        </p:txBody>
      </p:sp>
      <p:sp>
        <p:nvSpPr>
          <p:cNvPr id="3" name="Content Placeholder 2">
            <a:extLst>
              <a:ext uri="{FF2B5EF4-FFF2-40B4-BE49-F238E27FC236}">
                <a16:creationId xmlns:a16="http://schemas.microsoft.com/office/drawing/2014/main" id="{3AC13DF1-3CB7-6AE7-579A-8603C9834B53}"/>
              </a:ext>
            </a:extLst>
          </p:cNvPr>
          <p:cNvSpPr>
            <a:spLocks noGrp="1" noRot="1" noMove="1" noResize="1" noEditPoints="1" noAdjustHandles="1" noChangeArrowheads="1" noChangeShapeType="1"/>
          </p:cNvSpPr>
          <p:nvPr>
            <p:ph idx="1"/>
          </p:nvPr>
        </p:nvSpPr>
        <p:spPr/>
        <p:txBody>
          <a:bodyPr>
            <a:normAutofit/>
          </a:bodyPr>
          <a:lstStyle/>
          <a:p>
            <a:r>
              <a:rPr lang="en-CA" sz="2400" dirty="0">
                <a:effectLst/>
                <a:ea typeface="Calibri" panose="020F0502020204030204" pitchFamily="34" charset="0"/>
                <a:cs typeface="Times New Roman" panose="02020603050405020304" pitchFamily="18" charset="0"/>
              </a:rPr>
              <a:t>IDEA is a knowledge-to-practice social innovation laboratory</a:t>
            </a:r>
            <a:r>
              <a:rPr lang="en-CA" sz="2400" dirty="0">
                <a:ea typeface="Calibri" panose="020F0502020204030204" pitchFamily="34" charset="0"/>
                <a:cs typeface="Times New Roman" panose="02020603050405020304" pitchFamily="18" charset="0"/>
              </a:rPr>
              <a:t> funded by the </a:t>
            </a:r>
            <a:r>
              <a:rPr lang="en-CA" sz="2400" dirty="0">
                <a:effectLst/>
                <a:ea typeface="Calibri" panose="020F0502020204030204" pitchFamily="34" charset="0"/>
                <a:cs typeface="Times New Roman" panose="02020603050405020304" pitchFamily="18" charset="0"/>
              </a:rPr>
              <a:t>New Frontiers in Research Fund Transformation Stream</a:t>
            </a:r>
          </a:p>
          <a:p>
            <a:r>
              <a:rPr lang="en-CA" sz="2400" dirty="0">
                <a:effectLst/>
                <a:ea typeface="Calibri" panose="020F0502020204030204" pitchFamily="34" charset="0"/>
                <a:cs typeface="Times New Roman" panose="02020603050405020304" pitchFamily="18" charset="0"/>
              </a:rPr>
              <a:t>We focus on advancing </a:t>
            </a:r>
            <a:r>
              <a:rPr lang="en-CA" sz="2400" dirty="0">
                <a:ea typeface="Calibri" panose="020F0502020204030204" pitchFamily="34" charset="0"/>
                <a:cs typeface="Times New Roman" panose="02020603050405020304" pitchFamily="18" charset="0"/>
              </a:rPr>
              <a:t>the skills and </a:t>
            </a:r>
            <a:r>
              <a:rPr lang="en-CA" sz="2400" dirty="0">
                <a:effectLst/>
                <a:ea typeface="Calibri" panose="020F0502020204030204" pitchFamily="34" charset="0"/>
                <a:cs typeface="Times New Roman" panose="02020603050405020304" pitchFamily="18" charset="0"/>
              </a:rPr>
              <a:t>capacities of workplace stakeholders in the area of inclusive employment</a:t>
            </a:r>
          </a:p>
          <a:p>
            <a:r>
              <a:rPr lang="en-CA" sz="2400" dirty="0">
                <a:ea typeface="Calibri" panose="020F0502020204030204" pitchFamily="34" charset="0"/>
                <a:cs typeface="Times New Roman" panose="02020603050405020304" pitchFamily="18" charset="0"/>
              </a:rPr>
              <a:t>We are transdisciplinary, partner driven, and solution focused </a:t>
            </a:r>
          </a:p>
          <a:p>
            <a:r>
              <a:rPr lang="en-CA" sz="2400" dirty="0">
                <a:ea typeface="Calibri" panose="020F0502020204030204" pitchFamily="34" charset="0"/>
                <a:cs typeface="Times New Roman" panose="02020603050405020304" pitchFamily="18" charset="0"/>
              </a:rPr>
              <a:t>We </a:t>
            </a:r>
            <a:r>
              <a:rPr lang="en-CA" sz="2400" dirty="0">
                <a:effectLst/>
                <a:ea typeface="Calibri" panose="020F0502020204030204" pitchFamily="34" charset="0"/>
                <a:cs typeface="Times New Roman" panose="02020603050405020304" pitchFamily="18" charset="0"/>
              </a:rPr>
              <a:t>develop evidence-informed products that support inclusive workplaces</a:t>
            </a:r>
          </a:p>
          <a:p>
            <a:r>
              <a:rPr lang="en-CA" sz="2400" dirty="0">
                <a:ea typeface="Calibri" panose="020F0502020204030204" pitchFamily="34" charset="0"/>
                <a:cs typeface="Times New Roman" panose="02020603050405020304" pitchFamily="18" charset="0"/>
              </a:rPr>
              <a:t>We base most of our work on existing knowledge bases, including initiatives that are already successful in the workplace</a:t>
            </a:r>
            <a:endParaRPr lang="en-CA" sz="2400" dirty="0">
              <a:effectLst/>
              <a:ea typeface="Calibri" panose="020F0502020204030204" pitchFamily="34" charset="0"/>
              <a:cs typeface="Times New Roman" panose="02020603050405020304" pitchFamily="18" charset="0"/>
            </a:endParaRPr>
          </a:p>
          <a:p>
            <a:pPr marL="0" indent="0">
              <a:buNone/>
            </a:pPr>
            <a:endParaRPr lang="en-CA" sz="2400" dirty="0"/>
          </a:p>
        </p:txBody>
      </p:sp>
      <p:sp>
        <p:nvSpPr>
          <p:cNvPr id="4" name="TextBox 3">
            <a:extLst>
              <a:ext uri="{FF2B5EF4-FFF2-40B4-BE49-F238E27FC236}">
                <a16:creationId xmlns:a16="http://schemas.microsoft.com/office/drawing/2014/main" id="{74D2F67D-9FE7-C5D6-6949-A20988CA70E8}"/>
              </a:ext>
            </a:extLst>
          </p:cNvPr>
          <p:cNvSpPr txBox="1"/>
          <p:nvPr/>
        </p:nvSpPr>
        <p:spPr>
          <a:xfrm>
            <a:off x="259976" y="6203576"/>
            <a:ext cx="2985248" cy="367553"/>
          </a:xfrm>
          <a:prstGeom prst="rect">
            <a:avLst/>
          </a:prstGeom>
          <a:noFill/>
        </p:spPr>
        <p:txBody>
          <a:bodyPr wrap="square" rtlCol="0">
            <a:spAutoFit/>
          </a:bodyPr>
          <a:lstStyle/>
          <a:p>
            <a:r>
              <a:rPr lang="en-CA" dirty="0">
                <a:hlinkClick r:id="rId3"/>
              </a:rPr>
              <a:t>www.vraie-idea.ca</a:t>
            </a:r>
            <a:r>
              <a:rPr lang="en-CA" dirty="0"/>
              <a:t> </a:t>
            </a:r>
          </a:p>
        </p:txBody>
      </p:sp>
      <p:sp>
        <p:nvSpPr>
          <p:cNvPr id="6" name="TextBox 5" hidden="1">
            <a:extLst>
              <a:ext uri="{FF2B5EF4-FFF2-40B4-BE49-F238E27FC236}">
                <a16:creationId xmlns:a16="http://schemas.microsoft.com/office/drawing/2014/main" id="{0BEFE909-9D7E-F09D-8A94-7BAD5AEADEF8}"/>
              </a:ext>
            </a:extLst>
          </p:cNvPr>
          <p:cNvSpPr txBox="1"/>
          <p:nvPr/>
        </p:nvSpPr>
        <p:spPr>
          <a:xfrm>
            <a:off x="11659622" y="2955"/>
            <a:ext cx="532378" cy="369332"/>
          </a:xfrm>
          <a:prstGeom prst="rect">
            <a:avLst/>
          </a:prstGeom>
          <a:noFill/>
        </p:spPr>
        <p:txBody>
          <a:bodyPr wrap="square" rtlCol="0">
            <a:spAutoFit/>
          </a:bodyPr>
          <a:lstStyle/>
          <a:p>
            <a:pPr algn="ctr"/>
            <a:r>
              <a:rPr lang="en-US" dirty="0"/>
              <a:t>ET</a:t>
            </a:r>
            <a:endParaRPr lang="en-CA" dirty="0"/>
          </a:p>
        </p:txBody>
      </p:sp>
      <p:sp>
        <p:nvSpPr>
          <p:cNvPr id="7" name="Slide Number Placeholder 6">
            <a:extLst>
              <a:ext uri="{FF2B5EF4-FFF2-40B4-BE49-F238E27FC236}">
                <a16:creationId xmlns:a16="http://schemas.microsoft.com/office/drawing/2014/main" id="{3B41C317-FCAF-371A-3D0C-9D806D5D42C6}"/>
              </a:ext>
            </a:extLst>
          </p:cNvPr>
          <p:cNvSpPr>
            <a:spLocks noGrp="1"/>
          </p:cNvSpPr>
          <p:nvPr>
            <p:ph type="sldNum" sz="quarter" idx="12"/>
          </p:nvPr>
        </p:nvSpPr>
        <p:spPr/>
        <p:txBody>
          <a:bodyPr/>
          <a:lstStyle/>
          <a:p>
            <a:fld id="{FE8E0596-E379-2843-B090-D6EA44A83568}" type="slidenum">
              <a:rPr lang="en-US" smtClean="0"/>
              <a:t>4</a:t>
            </a:fld>
            <a:endParaRPr lang="en-US" dirty="0"/>
          </a:p>
        </p:txBody>
      </p:sp>
    </p:spTree>
    <p:extLst>
      <p:ext uri="{BB962C8B-B14F-4D97-AF65-F5344CB8AC3E}">
        <p14:creationId xmlns:p14="http://schemas.microsoft.com/office/powerpoint/2010/main" val="1994093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73726E5-5C1A-793E-999B-39781426BEE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Mission, Vision, Values</a:t>
            </a:r>
          </a:p>
        </p:txBody>
      </p:sp>
      <p:pic>
        <p:nvPicPr>
          <p:cNvPr id="4" name="Picture 3">
            <a:extLst>
              <a:ext uri="{FF2B5EF4-FFF2-40B4-BE49-F238E27FC236}">
                <a16:creationId xmlns:a16="http://schemas.microsoft.com/office/drawing/2014/main" id="{2777AEC6-ED32-77D6-FDE3-3A667CE148C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95471" y="103122"/>
            <a:ext cx="4547372" cy="1296000"/>
          </a:xfrm>
          <a:prstGeom prst="rect">
            <a:avLst/>
          </a:prstGeom>
        </p:spPr>
      </p:pic>
      <p:pic>
        <p:nvPicPr>
          <p:cNvPr id="3" name="Picture 2" descr="Mission: our mission is to create stronger and more diverse labour markets that include persons with disabilities, through evidence-informed policy and practice. &#10;&#10;Vision: Our vision is to see every workplace in Canada have the capacity to recruit, hire, onboard, retain, mentor and promote persons with disabilities across the full range of employment opportunities. &#10;&#10;Values: We value inclusion, diversity, equity and accessibility in all areas of society, particularly in the labour market. We value strong and diverse labour markets where all persons have equal opportunities in careers, jobs and work. ">
            <a:extLst>
              <a:ext uri="{FF2B5EF4-FFF2-40B4-BE49-F238E27FC236}">
                <a16:creationId xmlns:a16="http://schemas.microsoft.com/office/drawing/2014/main" id="{D84E2907-6C63-B6FB-A80D-7A5DC60F4AD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242389"/>
            <a:ext cx="12192000" cy="5321240"/>
          </a:xfrm>
          <a:prstGeom prst="rect">
            <a:avLst/>
          </a:prstGeom>
        </p:spPr>
      </p:pic>
      <p:sp>
        <p:nvSpPr>
          <p:cNvPr id="6" name="TextBox 5">
            <a:extLst>
              <a:ext uri="{FF2B5EF4-FFF2-40B4-BE49-F238E27FC236}">
                <a16:creationId xmlns:a16="http://schemas.microsoft.com/office/drawing/2014/main" id="{FFA8D702-E63F-DCB2-F076-B84092600CD7}"/>
              </a:ext>
            </a:extLst>
          </p:cNvPr>
          <p:cNvSpPr txBox="1"/>
          <p:nvPr/>
        </p:nvSpPr>
        <p:spPr>
          <a:xfrm>
            <a:off x="259976" y="6203576"/>
            <a:ext cx="2985248" cy="367553"/>
          </a:xfrm>
          <a:prstGeom prst="rect">
            <a:avLst/>
          </a:prstGeom>
          <a:noFill/>
        </p:spPr>
        <p:txBody>
          <a:bodyPr wrap="square" rtlCol="0">
            <a:spAutoFit/>
          </a:bodyPr>
          <a:lstStyle/>
          <a:p>
            <a:r>
              <a:rPr lang="en-CA" dirty="0">
                <a:hlinkClick r:id="rId4"/>
              </a:rPr>
              <a:t>www.vraie-idea.ca</a:t>
            </a:r>
            <a:r>
              <a:rPr lang="en-CA" dirty="0"/>
              <a:t> </a:t>
            </a:r>
          </a:p>
        </p:txBody>
      </p:sp>
      <p:sp>
        <p:nvSpPr>
          <p:cNvPr id="2" name="TextBox 1" hidden="1">
            <a:extLst>
              <a:ext uri="{FF2B5EF4-FFF2-40B4-BE49-F238E27FC236}">
                <a16:creationId xmlns:a16="http://schemas.microsoft.com/office/drawing/2014/main" id="{22E29EBF-CD12-C155-0187-A13959233E7B}"/>
              </a:ext>
            </a:extLst>
          </p:cNvPr>
          <p:cNvSpPr txBox="1"/>
          <p:nvPr/>
        </p:nvSpPr>
        <p:spPr>
          <a:xfrm>
            <a:off x="11659622" y="2955"/>
            <a:ext cx="532378" cy="369332"/>
          </a:xfrm>
          <a:prstGeom prst="rect">
            <a:avLst/>
          </a:prstGeom>
          <a:noFill/>
        </p:spPr>
        <p:txBody>
          <a:bodyPr wrap="square" rtlCol="0">
            <a:spAutoFit/>
          </a:bodyPr>
          <a:lstStyle/>
          <a:p>
            <a:pPr algn="ctr"/>
            <a:r>
              <a:rPr lang="en-US" dirty="0"/>
              <a:t>ET</a:t>
            </a:r>
            <a:endParaRPr lang="en-CA" dirty="0"/>
          </a:p>
        </p:txBody>
      </p:sp>
      <p:sp>
        <p:nvSpPr>
          <p:cNvPr id="9" name="Slide Number Placeholder 8">
            <a:extLst>
              <a:ext uri="{FF2B5EF4-FFF2-40B4-BE49-F238E27FC236}">
                <a16:creationId xmlns:a16="http://schemas.microsoft.com/office/drawing/2014/main" id="{3B0B4A0E-C16C-AC65-213A-F065849A764E}"/>
              </a:ext>
            </a:extLst>
          </p:cNvPr>
          <p:cNvSpPr>
            <a:spLocks noGrp="1"/>
          </p:cNvSpPr>
          <p:nvPr>
            <p:ph type="sldNum" sz="quarter" idx="12"/>
          </p:nvPr>
        </p:nvSpPr>
        <p:spPr/>
        <p:txBody>
          <a:bodyPr/>
          <a:lstStyle/>
          <a:p>
            <a:fld id="{FE8E0596-E379-2843-B090-D6EA44A83568}" type="slidenum">
              <a:rPr lang="en-US" smtClean="0"/>
              <a:t>5</a:t>
            </a:fld>
            <a:endParaRPr lang="en-US" dirty="0"/>
          </a:p>
        </p:txBody>
      </p:sp>
    </p:spTree>
    <p:extLst>
      <p:ext uri="{BB962C8B-B14F-4D97-AF65-F5344CB8AC3E}">
        <p14:creationId xmlns:p14="http://schemas.microsoft.com/office/powerpoint/2010/main" val="3402647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9E762-BD29-2E86-7C5C-F653B4390A33}"/>
              </a:ext>
            </a:extLst>
          </p:cNvPr>
          <p:cNvSpPr>
            <a:spLocks noGrp="1"/>
          </p:cNvSpPr>
          <p:nvPr>
            <p:ph type="title"/>
          </p:nvPr>
        </p:nvSpPr>
        <p:spPr/>
        <p:txBody>
          <a:bodyPr/>
          <a:lstStyle/>
          <a:p>
            <a:pPr algn="ctr"/>
            <a:r>
              <a:rPr lang="en-US" sz="4000" b="1" dirty="0">
                <a:ln w="22225">
                  <a:solidFill>
                    <a:prstClr val="black"/>
                  </a:solidFill>
                  <a:prstDash val="solid"/>
                </a:ln>
                <a:solidFill>
                  <a:srgbClr val="7030A0"/>
                </a:solidFill>
                <a:latin typeface="Verdana" panose="020B0604030504040204" pitchFamily="34" charset="0"/>
                <a:ea typeface="Verdana" panose="020B0604030504040204" pitchFamily="34" charset="0"/>
                <a:cs typeface="+mn-cs"/>
              </a:rPr>
              <a:t>Our Approach</a:t>
            </a:r>
            <a:br>
              <a:rPr lang="en-CA" sz="4400" b="1" dirty="0">
                <a:ln w="22225">
                  <a:solidFill>
                    <a:schemeClr val="tx1"/>
                  </a:solidFill>
                  <a:prstDash val="solid"/>
                </a:ln>
                <a:solidFill>
                  <a:srgbClr val="7030A0"/>
                </a:solidFill>
              </a:rPr>
            </a:br>
            <a:endParaRPr lang="en-CA" dirty="0"/>
          </a:p>
        </p:txBody>
      </p:sp>
      <p:sp>
        <p:nvSpPr>
          <p:cNvPr id="6" name="TextBox 5">
            <a:extLst>
              <a:ext uri="{FF2B5EF4-FFF2-40B4-BE49-F238E27FC236}">
                <a16:creationId xmlns:a16="http://schemas.microsoft.com/office/drawing/2014/main" id="{9EE68845-B668-0968-42B0-1910B5D3B9B4}"/>
              </a:ext>
            </a:extLst>
          </p:cNvPr>
          <p:cNvSpPr txBox="1"/>
          <p:nvPr/>
        </p:nvSpPr>
        <p:spPr>
          <a:xfrm>
            <a:off x="744758" y="1127048"/>
            <a:ext cx="10705121"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prstClr val="black"/>
                </a:solidFill>
                <a:effectLst/>
                <a:uLnTx/>
                <a:uFillTx/>
                <a:latin typeface="Calibri" panose="020F0502020204030204"/>
                <a:ea typeface="+mn-ea"/>
                <a:cs typeface="+mn-cs"/>
              </a:rPr>
              <a:t>Focus on organizational/demand-side capacity building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prstClr val="black"/>
                </a:solidFill>
                <a:effectLst/>
                <a:uLnTx/>
                <a:uFillTx/>
                <a:latin typeface="Calibri" panose="020F0502020204030204"/>
                <a:ea typeface="+mn-ea"/>
                <a:cs typeface="+mn-cs"/>
              </a:rPr>
              <a:t>Multi-disciplinary, multi-sectoral, </a:t>
            </a:r>
            <a:r>
              <a:rPr kumimoji="0" lang="en-CA" sz="2400" b="1" i="0" u="none" strike="noStrike" kern="1200" cap="none" spc="0" normalizeH="0" baseline="0" noProof="0" dirty="0">
                <a:ln>
                  <a:noFill/>
                </a:ln>
                <a:solidFill>
                  <a:prstClr val="black"/>
                </a:solidFill>
                <a:effectLst/>
                <a:uLnTx/>
                <a:uFillTx/>
                <a:latin typeface="Calibri" panose="020F0502020204030204"/>
                <a:ea typeface="+mn-ea"/>
                <a:cs typeface="+mn-cs"/>
              </a:rPr>
              <a:t>partner-driven</a:t>
            </a:r>
            <a:r>
              <a:rPr kumimoji="0" lang="en-CA" sz="2400" b="0" i="0" u="none" strike="noStrike" kern="1200" cap="none" spc="0" normalizeH="0" baseline="0" noProof="0" dirty="0">
                <a:ln>
                  <a:noFill/>
                </a:ln>
                <a:solidFill>
                  <a:prstClr val="black"/>
                </a:solidFill>
                <a:effectLst/>
                <a:uLnTx/>
                <a:uFillTx/>
                <a:latin typeface="Calibri" panose="020F0502020204030204"/>
                <a:ea typeface="+mn-ea"/>
                <a:cs typeface="+mn-cs"/>
              </a:rPr>
              <a:t> social innovation laboratory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prstClr val="black"/>
                </a:solidFill>
                <a:effectLst/>
                <a:uLnTx/>
                <a:uFillTx/>
                <a:latin typeface="Calibri" panose="020F0502020204030204"/>
                <a:ea typeface="+mn-ea"/>
                <a:cs typeface="+mn-cs"/>
              </a:rPr>
              <a:t>Incubator hubs, co-led by a researcher and partner representative, serve as entry points for inquiry</a:t>
            </a:r>
          </a:p>
        </p:txBody>
      </p:sp>
      <p:pic>
        <p:nvPicPr>
          <p:cNvPr id="5" name="Picture 4" descr="Three central hubs are arranged in the middle: Hub 1- workplace systems and partnerships; Hub 2- employment support systems, and; Hub 3- transitions to work and career development. &#10;&#10;Two cross cutting hubs span each hub: Hub 4- Inclusive environmental design, and; Hub 5-disruptive technologies and the future of work.&#10;&#10;">
            <a:extLst>
              <a:ext uri="{FF2B5EF4-FFF2-40B4-BE49-F238E27FC236}">
                <a16:creationId xmlns:a16="http://schemas.microsoft.com/office/drawing/2014/main" id="{B5049230-CEEB-D9ED-41B3-66C9D7041E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7459" y="2634739"/>
            <a:ext cx="9317082" cy="3598139"/>
          </a:xfrm>
          <a:prstGeom prst="rect">
            <a:avLst/>
          </a:prstGeom>
        </p:spPr>
      </p:pic>
      <p:sp>
        <p:nvSpPr>
          <p:cNvPr id="7" name="Rectangle 6">
            <a:extLst>
              <a:ext uri="{FF2B5EF4-FFF2-40B4-BE49-F238E27FC236}">
                <a16:creationId xmlns:a16="http://schemas.microsoft.com/office/drawing/2014/main" id="{7CED207D-AEE1-F7CA-FB43-3209B1C03934}"/>
              </a:ext>
              <a:ext uri="{C183D7F6-B498-43B3-948B-1728B52AA6E4}">
                <adec:decorative xmlns:adec="http://schemas.microsoft.com/office/drawing/2017/decorative" val="1"/>
              </a:ext>
            </a:extLst>
          </p:cNvPr>
          <p:cNvSpPr/>
          <p:nvPr/>
        </p:nvSpPr>
        <p:spPr>
          <a:xfrm>
            <a:off x="8688980" y="2627810"/>
            <a:ext cx="1506583" cy="10879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4058DE7-93CE-C4B7-D130-1F6FF4022B70}"/>
              </a:ext>
            </a:extLst>
          </p:cNvPr>
          <p:cNvSpPr txBox="1"/>
          <p:nvPr/>
        </p:nvSpPr>
        <p:spPr>
          <a:xfrm>
            <a:off x="259976" y="6203576"/>
            <a:ext cx="2985248" cy="367553"/>
          </a:xfrm>
          <a:prstGeom prst="rect">
            <a:avLst/>
          </a:prstGeom>
          <a:noFill/>
        </p:spPr>
        <p:txBody>
          <a:bodyPr wrap="square" rtlCol="0">
            <a:spAutoFit/>
          </a:bodyPr>
          <a:lstStyle/>
          <a:p>
            <a:r>
              <a:rPr lang="en-CA" dirty="0">
                <a:hlinkClick r:id="rId4"/>
              </a:rPr>
              <a:t>www.vraie-idea.ca</a:t>
            </a:r>
            <a:r>
              <a:rPr lang="en-CA" dirty="0"/>
              <a:t> </a:t>
            </a:r>
          </a:p>
        </p:txBody>
      </p:sp>
      <p:sp>
        <p:nvSpPr>
          <p:cNvPr id="8" name="TextBox 7" hidden="1">
            <a:extLst>
              <a:ext uri="{FF2B5EF4-FFF2-40B4-BE49-F238E27FC236}">
                <a16:creationId xmlns:a16="http://schemas.microsoft.com/office/drawing/2014/main" id="{8ACD2A8F-8F47-1567-3521-67CED9D2341E}"/>
              </a:ext>
            </a:extLst>
          </p:cNvPr>
          <p:cNvSpPr txBox="1"/>
          <p:nvPr/>
        </p:nvSpPr>
        <p:spPr>
          <a:xfrm>
            <a:off x="11659622" y="2955"/>
            <a:ext cx="532378" cy="369332"/>
          </a:xfrm>
          <a:prstGeom prst="rect">
            <a:avLst/>
          </a:prstGeom>
          <a:noFill/>
        </p:spPr>
        <p:txBody>
          <a:bodyPr wrap="square" rtlCol="0">
            <a:spAutoFit/>
          </a:bodyPr>
          <a:lstStyle/>
          <a:p>
            <a:pPr algn="ctr"/>
            <a:r>
              <a:rPr lang="en-US" dirty="0"/>
              <a:t>ET</a:t>
            </a:r>
            <a:endParaRPr lang="en-CA" dirty="0"/>
          </a:p>
        </p:txBody>
      </p:sp>
      <p:sp>
        <p:nvSpPr>
          <p:cNvPr id="9" name="Slide Number Placeholder 8">
            <a:extLst>
              <a:ext uri="{FF2B5EF4-FFF2-40B4-BE49-F238E27FC236}">
                <a16:creationId xmlns:a16="http://schemas.microsoft.com/office/drawing/2014/main" id="{04EFC508-EC06-5E7E-0B36-2C43F7DC3216}"/>
              </a:ext>
            </a:extLst>
          </p:cNvPr>
          <p:cNvSpPr>
            <a:spLocks noGrp="1"/>
          </p:cNvSpPr>
          <p:nvPr>
            <p:ph type="sldNum" sz="quarter" idx="12"/>
          </p:nvPr>
        </p:nvSpPr>
        <p:spPr/>
        <p:txBody>
          <a:bodyPr/>
          <a:lstStyle/>
          <a:p>
            <a:fld id="{FE8E0596-E379-2843-B090-D6EA44A83568}" type="slidenum">
              <a:rPr lang="en-US" smtClean="0"/>
              <a:t>6</a:t>
            </a:fld>
            <a:endParaRPr lang="en-US" dirty="0"/>
          </a:p>
        </p:txBody>
      </p:sp>
    </p:spTree>
    <p:extLst>
      <p:ext uri="{BB962C8B-B14F-4D97-AF65-F5344CB8AC3E}">
        <p14:creationId xmlns:p14="http://schemas.microsoft.com/office/powerpoint/2010/main" val="1244419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DBA5758D-60CC-61F9-E45E-0450E3293256}"/>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IDEA Signature Methodology</a:t>
            </a:r>
          </a:p>
        </p:txBody>
      </p:sp>
      <p:sp>
        <p:nvSpPr>
          <p:cNvPr id="6" name="TextBox 5">
            <a:extLst>
              <a:ext uri="{FF2B5EF4-FFF2-40B4-BE49-F238E27FC236}">
                <a16:creationId xmlns:a16="http://schemas.microsoft.com/office/drawing/2014/main" id="{08E9F2C0-8773-4204-B934-C04CBE247A98}"/>
              </a:ext>
            </a:extLst>
          </p:cNvPr>
          <p:cNvSpPr txBox="1"/>
          <p:nvPr/>
        </p:nvSpPr>
        <p:spPr>
          <a:xfrm>
            <a:off x="1600201" y="279400"/>
            <a:ext cx="9000051" cy="1261884"/>
          </a:xfrm>
          <a:prstGeom prst="rect">
            <a:avLst/>
          </a:prstGeom>
          <a:noFill/>
        </p:spPr>
        <p:txBody>
          <a:bodyPr wrap="square" rtlCol="0">
            <a:spAutoFit/>
          </a:bodyPr>
          <a:lstStyle/>
          <a:p>
            <a:pPr algn="ctr"/>
            <a:r>
              <a:rPr lang="en-US" sz="4000" b="1" dirty="0">
                <a:ln w="22225">
                  <a:solidFill>
                    <a:schemeClr val="tx1"/>
                  </a:solidFill>
                  <a:prstDash val="solid"/>
                </a:ln>
                <a:solidFill>
                  <a:srgbClr val="7030A0"/>
                </a:solidFill>
                <a:latin typeface="Verdana" panose="020B0604030504040204" pitchFamily="34" charset="0"/>
                <a:ea typeface="Verdana" panose="020B0604030504040204" pitchFamily="34" charset="0"/>
              </a:rPr>
              <a:t>IDEA Signature Methodology</a:t>
            </a:r>
          </a:p>
          <a:p>
            <a:pPr algn="ctr"/>
            <a:r>
              <a:rPr lang="en-US" sz="3600" b="1" dirty="0">
                <a:ln>
                  <a:solidFill>
                    <a:schemeClr val="tx1"/>
                  </a:solidFill>
                </a:ln>
                <a:solidFill>
                  <a:srgbClr val="0000FF"/>
                </a:solidFill>
                <a:latin typeface="Arial" panose="020B0604020202020204" pitchFamily="34" charset="0"/>
                <a:ea typeface="Verdana" panose="020B0604030504040204" pitchFamily="34" charset="0"/>
                <a:cs typeface="Arial" panose="020B0604020202020204" pitchFamily="34" charset="0"/>
              </a:rPr>
              <a:t>Knowledge to Practice</a:t>
            </a:r>
            <a:endParaRPr lang="en-CA" sz="3600" b="1" dirty="0">
              <a:ln>
                <a:solidFill>
                  <a:schemeClr val="tx1"/>
                </a:solidFill>
              </a:ln>
              <a:solidFill>
                <a:srgbClr val="0000FF"/>
              </a:solidFill>
              <a:latin typeface="Arial" panose="020B0604020202020204" pitchFamily="34" charset="0"/>
              <a:ea typeface="Verdana" panose="020B0604030504040204" pitchFamily="34" charset="0"/>
              <a:cs typeface="Arial" panose="020B0604020202020204" pitchFamily="34" charset="0"/>
            </a:endParaRPr>
          </a:p>
        </p:txBody>
      </p:sp>
      <p:pic>
        <p:nvPicPr>
          <p:cNvPr id="4" name="Picture 3" descr="5 step signature methodology follows a prescribed pathway: &#10;&#10;1. rapid synthesis&#10;2. stakeholder consultations&#10;3. rapid prototyping&#10;4. implementation and evaluation&#10;5. scaling up">
            <a:extLst>
              <a:ext uri="{FF2B5EF4-FFF2-40B4-BE49-F238E27FC236}">
                <a16:creationId xmlns:a16="http://schemas.microsoft.com/office/drawing/2014/main" id="{C6C2557E-F6AA-61CF-27C3-13F175A0BA12}"/>
              </a:ext>
            </a:extLst>
          </p:cNvPr>
          <p:cNvPicPr>
            <a:picLocks noChangeAspect="1"/>
          </p:cNvPicPr>
          <p:nvPr/>
        </p:nvPicPr>
        <p:blipFill>
          <a:blip r:embed="rId3"/>
          <a:stretch>
            <a:fillRect/>
          </a:stretch>
        </p:blipFill>
        <p:spPr>
          <a:xfrm>
            <a:off x="141848" y="1646216"/>
            <a:ext cx="11930882" cy="4144986"/>
          </a:xfrm>
          <a:prstGeom prst="rect">
            <a:avLst/>
          </a:prstGeom>
        </p:spPr>
      </p:pic>
      <p:sp>
        <p:nvSpPr>
          <p:cNvPr id="2" name="TextBox 1">
            <a:extLst>
              <a:ext uri="{FF2B5EF4-FFF2-40B4-BE49-F238E27FC236}">
                <a16:creationId xmlns:a16="http://schemas.microsoft.com/office/drawing/2014/main" id="{87AA52F2-7714-455F-EBEA-00FC1C7176AC}"/>
              </a:ext>
            </a:extLst>
          </p:cNvPr>
          <p:cNvSpPr txBox="1"/>
          <p:nvPr/>
        </p:nvSpPr>
        <p:spPr>
          <a:xfrm>
            <a:off x="259976" y="6203576"/>
            <a:ext cx="2985248" cy="367553"/>
          </a:xfrm>
          <a:prstGeom prst="rect">
            <a:avLst/>
          </a:prstGeom>
          <a:noFill/>
        </p:spPr>
        <p:txBody>
          <a:bodyPr wrap="square" rtlCol="0">
            <a:spAutoFit/>
          </a:bodyPr>
          <a:lstStyle/>
          <a:p>
            <a:r>
              <a:rPr lang="en-CA" dirty="0">
                <a:hlinkClick r:id="rId4"/>
              </a:rPr>
              <a:t>www.vraie-idea.ca</a:t>
            </a:r>
            <a:r>
              <a:rPr lang="en-CA" dirty="0"/>
              <a:t> </a:t>
            </a:r>
          </a:p>
        </p:txBody>
      </p:sp>
      <p:sp>
        <p:nvSpPr>
          <p:cNvPr id="5" name="TextBox 4" hidden="1">
            <a:extLst>
              <a:ext uri="{FF2B5EF4-FFF2-40B4-BE49-F238E27FC236}">
                <a16:creationId xmlns:a16="http://schemas.microsoft.com/office/drawing/2014/main" id="{16F1CB8B-A144-819B-9E84-0BF88E51481D}"/>
              </a:ext>
            </a:extLst>
          </p:cNvPr>
          <p:cNvSpPr txBox="1"/>
          <p:nvPr/>
        </p:nvSpPr>
        <p:spPr>
          <a:xfrm>
            <a:off x="11659622" y="2955"/>
            <a:ext cx="532378" cy="369332"/>
          </a:xfrm>
          <a:prstGeom prst="rect">
            <a:avLst/>
          </a:prstGeom>
          <a:noFill/>
        </p:spPr>
        <p:txBody>
          <a:bodyPr wrap="square" rtlCol="0">
            <a:spAutoFit/>
          </a:bodyPr>
          <a:lstStyle/>
          <a:p>
            <a:pPr algn="ctr"/>
            <a:r>
              <a:rPr lang="en-US" dirty="0"/>
              <a:t>ET</a:t>
            </a:r>
            <a:endParaRPr lang="en-CA" dirty="0"/>
          </a:p>
        </p:txBody>
      </p:sp>
      <p:sp>
        <p:nvSpPr>
          <p:cNvPr id="8" name="Slide Number Placeholder 7">
            <a:extLst>
              <a:ext uri="{FF2B5EF4-FFF2-40B4-BE49-F238E27FC236}">
                <a16:creationId xmlns:a16="http://schemas.microsoft.com/office/drawing/2014/main" id="{12E714E7-27E5-3394-DD76-FECE389DE319}"/>
              </a:ext>
            </a:extLst>
          </p:cNvPr>
          <p:cNvSpPr>
            <a:spLocks noGrp="1"/>
          </p:cNvSpPr>
          <p:nvPr>
            <p:ph type="sldNum" sz="quarter" idx="12"/>
          </p:nvPr>
        </p:nvSpPr>
        <p:spPr/>
        <p:txBody>
          <a:bodyPr/>
          <a:lstStyle/>
          <a:p>
            <a:fld id="{FE8E0596-E379-2843-B090-D6EA44A83568}" type="slidenum">
              <a:rPr lang="en-US" smtClean="0"/>
              <a:t>7</a:t>
            </a:fld>
            <a:endParaRPr lang="en-US" dirty="0"/>
          </a:p>
        </p:txBody>
      </p:sp>
    </p:spTree>
    <p:extLst>
      <p:ext uri="{BB962C8B-B14F-4D97-AF65-F5344CB8AC3E}">
        <p14:creationId xmlns:p14="http://schemas.microsoft.com/office/powerpoint/2010/main" val="569762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71141B2F-2925-EFCD-9D78-9522D71F78F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Partner Organizations</a:t>
            </a:r>
          </a:p>
        </p:txBody>
      </p:sp>
      <p:sp>
        <p:nvSpPr>
          <p:cNvPr id="2" name="Title 1">
            <a:extLst>
              <a:ext uri="{FF2B5EF4-FFF2-40B4-BE49-F238E27FC236}">
                <a16:creationId xmlns:a16="http://schemas.microsoft.com/office/drawing/2014/main" id="{33EB9A95-BCCD-4EB9-AD7E-E9FB4CD50C58}"/>
              </a:ext>
            </a:extLst>
          </p:cNvPr>
          <p:cNvSpPr txBox="1">
            <a:spLocks/>
          </p:cNvSpPr>
          <p:nvPr/>
        </p:nvSpPr>
        <p:spPr>
          <a:xfrm>
            <a:off x="841275" y="181410"/>
            <a:ext cx="10515600" cy="7495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n w="22225">
                  <a:solidFill>
                    <a:schemeClr val="tx1"/>
                  </a:solidFill>
                  <a:prstDash val="solid"/>
                </a:ln>
                <a:solidFill>
                  <a:srgbClr val="7030A0"/>
                </a:solidFill>
                <a:latin typeface="Verdana" panose="020B0604030504040204" pitchFamily="34" charset="0"/>
                <a:ea typeface="Verdana" panose="020B0604030504040204" pitchFamily="34" charset="0"/>
                <a:cs typeface="+mn-cs"/>
              </a:rPr>
              <a:t>Partner Organizations </a:t>
            </a:r>
            <a:endParaRPr lang="en-CA" sz="4000" b="1" dirty="0">
              <a:ln w="22225">
                <a:solidFill>
                  <a:schemeClr val="tx1"/>
                </a:solidFill>
                <a:prstDash val="solid"/>
              </a:ln>
              <a:solidFill>
                <a:srgbClr val="7030A0"/>
              </a:solidFill>
              <a:latin typeface="Verdana" panose="020B0604030504040204" pitchFamily="34" charset="0"/>
              <a:ea typeface="Verdana" panose="020B0604030504040204" pitchFamily="34" charset="0"/>
              <a:cs typeface="+mn-cs"/>
            </a:endParaRPr>
          </a:p>
        </p:txBody>
      </p:sp>
      <p:sp>
        <p:nvSpPr>
          <p:cNvPr id="3" name="Content Placeholder 2">
            <a:extLst>
              <a:ext uri="{FF2B5EF4-FFF2-40B4-BE49-F238E27FC236}">
                <a16:creationId xmlns:a16="http://schemas.microsoft.com/office/drawing/2014/main" id="{002E8E69-B506-43AA-A304-7D7F1D45F59A}"/>
              </a:ext>
            </a:extLst>
          </p:cNvPr>
          <p:cNvSpPr txBox="1">
            <a:spLocks/>
          </p:cNvSpPr>
          <p:nvPr/>
        </p:nvSpPr>
        <p:spPr>
          <a:xfrm>
            <a:off x="838199" y="902179"/>
            <a:ext cx="4639733" cy="54831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300" b="1" dirty="0">
                <a:latin typeface="Arial" panose="020B0604020202020204" pitchFamily="34" charset="0"/>
                <a:cs typeface="Arial" panose="020B0604020202020204" pitchFamily="34" charset="0"/>
              </a:rPr>
              <a:t>Research</a:t>
            </a:r>
          </a:p>
          <a:p>
            <a:pPr>
              <a:lnSpc>
                <a:spcPct val="100000"/>
              </a:lnSpc>
              <a:spcBef>
                <a:spcPts val="0"/>
              </a:spcBef>
            </a:pPr>
            <a:r>
              <a:rPr lang="en-US" sz="1300" dirty="0">
                <a:latin typeface="Arial" panose="020B0604020202020204" pitchFamily="34" charset="0"/>
                <a:cs typeface="Arial" panose="020B0604020202020204" pitchFamily="34" charset="0"/>
              </a:rPr>
              <a:t>McMaster University</a:t>
            </a:r>
          </a:p>
          <a:p>
            <a:pPr>
              <a:lnSpc>
                <a:spcPct val="100000"/>
              </a:lnSpc>
              <a:spcBef>
                <a:spcPts val="0"/>
              </a:spcBef>
            </a:pPr>
            <a:r>
              <a:rPr lang="en-CA" sz="1300" dirty="0">
                <a:latin typeface="Arial" panose="020B0604020202020204" pitchFamily="34" charset="0"/>
                <a:ea typeface="Calibri" panose="020F0502020204030204" pitchFamily="34" charset="0"/>
                <a:cs typeface="Arial" panose="020B0604020202020204" pitchFamily="34" charset="0"/>
              </a:rPr>
              <a:t>Carleton University, READ Initiative</a:t>
            </a:r>
          </a:p>
          <a:p>
            <a:pPr>
              <a:lnSpc>
                <a:spcPct val="100000"/>
              </a:lnSpc>
              <a:spcBef>
                <a:spcPts val="0"/>
              </a:spcBef>
            </a:pPr>
            <a:r>
              <a:rPr lang="en-CA" sz="1300" dirty="0">
                <a:latin typeface="Arial" panose="020B0604020202020204" pitchFamily="34" charset="0"/>
                <a:ea typeface="Calibri" panose="020F0502020204030204" pitchFamily="34" charset="0"/>
                <a:cs typeface="Arial" panose="020B0604020202020204" pitchFamily="34" charset="0"/>
              </a:rPr>
              <a:t>Centre for Research on Work Disability Policy (CRWDP)</a:t>
            </a:r>
          </a:p>
          <a:p>
            <a:pPr>
              <a:lnSpc>
                <a:spcPct val="100000"/>
              </a:lnSpc>
              <a:spcBef>
                <a:spcPts val="0"/>
              </a:spcBef>
            </a:pPr>
            <a:r>
              <a:rPr lang="en-CA" sz="1300" dirty="0">
                <a:latin typeface="Arial" panose="020B0604020202020204" pitchFamily="34" charset="0"/>
                <a:cs typeface="Arial" panose="020B0604020202020204" pitchFamily="34" charset="0"/>
              </a:rPr>
              <a:t>Cornell University, Institute on Employment and Disability</a:t>
            </a:r>
          </a:p>
          <a:p>
            <a:pPr>
              <a:lnSpc>
                <a:spcPct val="100000"/>
              </a:lnSpc>
              <a:spcBef>
                <a:spcPts val="0"/>
              </a:spcBef>
            </a:pPr>
            <a:r>
              <a:rPr lang="en-CA" sz="1300" dirty="0">
                <a:latin typeface="Arial" panose="020B0604020202020204" pitchFamily="34" charset="0"/>
                <a:ea typeface="Calibri" panose="020F0502020204030204" pitchFamily="34" charset="0"/>
                <a:cs typeface="Arial" panose="020B0604020202020204" pitchFamily="34" charset="0"/>
              </a:rPr>
              <a:t>Institute for Work and Health (IWH)</a:t>
            </a:r>
          </a:p>
          <a:p>
            <a:pPr>
              <a:lnSpc>
                <a:spcPct val="100000"/>
              </a:lnSpc>
              <a:spcBef>
                <a:spcPts val="0"/>
              </a:spcBef>
            </a:pPr>
            <a:r>
              <a:rPr lang="en-CA" sz="1300" dirty="0">
                <a:latin typeface="Arial" panose="020B0604020202020204" pitchFamily="34" charset="0"/>
                <a:cs typeface="Arial" panose="020B0604020202020204" pitchFamily="34" charset="0"/>
              </a:rPr>
              <a:t>Lakehead University</a:t>
            </a:r>
          </a:p>
          <a:p>
            <a:pPr>
              <a:lnSpc>
                <a:spcPct val="100000"/>
              </a:lnSpc>
              <a:spcBef>
                <a:spcPts val="0"/>
              </a:spcBef>
            </a:pPr>
            <a:r>
              <a:rPr lang="en-CA" sz="1300" dirty="0">
                <a:latin typeface="Arial" panose="020B0604020202020204" pitchFamily="34" charset="0"/>
                <a:cs typeface="Arial" panose="020B0604020202020204" pitchFamily="34" charset="0"/>
              </a:rPr>
              <a:t>OCAD University</a:t>
            </a:r>
            <a:r>
              <a:rPr lang="en-CA" sz="1300" dirty="0">
                <a:latin typeface="Arial" panose="020B0604020202020204" pitchFamily="34" charset="0"/>
                <a:ea typeface="Calibri" panose="020F0502020204030204" pitchFamily="34" charset="0"/>
                <a:cs typeface="Arial" panose="020B0604020202020204" pitchFamily="34" charset="0"/>
              </a:rPr>
              <a:t>, Inclusive Design Research Centre </a:t>
            </a:r>
            <a:r>
              <a:rPr lang="en-US" sz="1300" dirty="0">
                <a:latin typeface="Arial" panose="020B0604020202020204" pitchFamily="34" charset="0"/>
                <a:cs typeface="Arial" panose="020B0604020202020204" pitchFamily="34" charset="0"/>
              </a:rPr>
              <a:t>Ottawa Hospital Research Institute, Centre for Implementation Research</a:t>
            </a:r>
            <a:endParaRPr lang="en-US" sz="1300" dirty="0">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0"/>
              </a:spcBef>
            </a:pPr>
            <a:r>
              <a:rPr lang="en-CA" sz="1300" dirty="0">
                <a:latin typeface="Arial" panose="020B0604020202020204" pitchFamily="34" charset="0"/>
                <a:ea typeface="Calibri" panose="020F0502020204030204" pitchFamily="34" charset="0"/>
                <a:cs typeface="Arial" panose="020B0604020202020204" pitchFamily="34" charset="0"/>
              </a:rPr>
              <a:t>Toronto Metropolitan University</a:t>
            </a:r>
          </a:p>
          <a:p>
            <a:pPr>
              <a:lnSpc>
                <a:spcPct val="100000"/>
              </a:lnSpc>
              <a:spcBef>
                <a:spcPts val="0"/>
              </a:spcBef>
            </a:pPr>
            <a:r>
              <a:rPr lang="en-CA" sz="1300" dirty="0">
                <a:latin typeface="Arial" panose="020B0604020202020204" pitchFamily="34" charset="0"/>
                <a:ea typeface="Calibri" panose="020F0502020204030204" pitchFamily="34" charset="0"/>
                <a:cs typeface="Arial" panose="020B0604020202020204" pitchFamily="34" charset="0"/>
              </a:rPr>
              <a:t>Saint Mary's University</a:t>
            </a:r>
          </a:p>
          <a:p>
            <a:pPr>
              <a:lnSpc>
                <a:spcPct val="100000"/>
              </a:lnSpc>
              <a:spcBef>
                <a:spcPts val="0"/>
              </a:spcBef>
            </a:pPr>
            <a:r>
              <a:rPr lang="en-CA" sz="1300" dirty="0">
                <a:latin typeface="Arial" panose="020B0604020202020204" pitchFamily="34" charset="0"/>
                <a:cs typeface="Arial" panose="020B0604020202020204" pitchFamily="34" charset="0"/>
              </a:rPr>
              <a:t>State University of New York in Buffalo, Research Center for Inclusive Design and Environmental Access</a:t>
            </a:r>
          </a:p>
          <a:p>
            <a:pPr>
              <a:lnSpc>
                <a:spcPct val="100000"/>
              </a:lnSpc>
              <a:spcBef>
                <a:spcPts val="0"/>
              </a:spcBef>
            </a:pPr>
            <a:r>
              <a:rPr lang="en-CA" sz="1300" dirty="0">
                <a:latin typeface="Arial" panose="020B0604020202020204" pitchFamily="34" charset="0"/>
                <a:ea typeface="Calibri" panose="020F0502020204030204" pitchFamily="34" charset="0"/>
                <a:cs typeface="Arial" panose="020B0604020202020204" pitchFamily="34" charset="0"/>
              </a:rPr>
              <a:t>University of Melbourne, Melbourne Disability Institute</a:t>
            </a:r>
          </a:p>
          <a:p>
            <a:pPr>
              <a:lnSpc>
                <a:spcPct val="100000"/>
              </a:lnSpc>
              <a:spcBef>
                <a:spcPts val="0"/>
              </a:spcBef>
            </a:pPr>
            <a:r>
              <a:rPr lang="en-CA" sz="1300" dirty="0">
                <a:latin typeface="Arial" panose="020B0604020202020204" pitchFamily="34" charset="0"/>
                <a:cs typeface="Arial" panose="020B0604020202020204" pitchFamily="34" charset="0"/>
              </a:rPr>
              <a:t>Université de Montréal</a:t>
            </a:r>
            <a:endParaRPr lang="en-US" sz="1300" dirty="0">
              <a:latin typeface="Arial" panose="020B0604020202020204" pitchFamily="34" charset="0"/>
              <a:cs typeface="Arial" panose="020B0604020202020204" pitchFamily="34" charset="0"/>
            </a:endParaRPr>
          </a:p>
          <a:p>
            <a:pPr>
              <a:lnSpc>
                <a:spcPct val="100000"/>
              </a:lnSpc>
              <a:spcBef>
                <a:spcPts val="0"/>
              </a:spcBef>
            </a:pPr>
            <a:r>
              <a:rPr lang="en-CA" sz="1300" dirty="0">
                <a:latin typeface="Arial" panose="020B0604020202020204" pitchFamily="34" charset="0"/>
                <a:cs typeface="Arial" panose="020B0604020202020204" pitchFamily="34" charset="0"/>
              </a:rPr>
              <a:t>Université du Québec à Montréal</a:t>
            </a:r>
          </a:p>
          <a:p>
            <a:pPr>
              <a:lnSpc>
                <a:spcPct val="100000"/>
              </a:lnSpc>
              <a:spcBef>
                <a:spcPts val="0"/>
              </a:spcBef>
            </a:pPr>
            <a:r>
              <a:rPr lang="en-CA" sz="1300" dirty="0">
                <a:latin typeface="Arial" panose="020B0604020202020204" pitchFamily="34" charset="0"/>
                <a:ea typeface="Calibri" panose="020F0502020204030204" pitchFamily="34" charset="0"/>
                <a:cs typeface="Arial" panose="020B0604020202020204" pitchFamily="34" charset="0"/>
              </a:rPr>
              <a:t>Université de Sherbrooke</a:t>
            </a:r>
          </a:p>
          <a:p>
            <a:pPr>
              <a:lnSpc>
                <a:spcPct val="100000"/>
              </a:lnSpc>
              <a:spcBef>
                <a:spcPts val="0"/>
              </a:spcBef>
            </a:pPr>
            <a:r>
              <a:rPr lang="en-CA" sz="1300" dirty="0">
                <a:latin typeface="Arial" panose="020B0604020202020204" pitchFamily="34" charset="0"/>
                <a:ea typeface="Calibri" panose="020F0502020204030204" pitchFamily="34" charset="0"/>
                <a:cs typeface="Arial" panose="020B0604020202020204" pitchFamily="34" charset="0"/>
              </a:rPr>
              <a:t>University of Sydney, Centre for Disability Research and Policy</a:t>
            </a:r>
          </a:p>
          <a:p>
            <a:pPr>
              <a:lnSpc>
                <a:spcPct val="100000"/>
              </a:lnSpc>
              <a:spcBef>
                <a:spcPts val="0"/>
              </a:spcBef>
            </a:pPr>
            <a:r>
              <a:rPr lang="en-CA" sz="1300" dirty="0">
                <a:latin typeface="Arial" panose="020B0604020202020204" pitchFamily="34" charset="0"/>
                <a:ea typeface="Calibri" panose="020F0502020204030204" pitchFamily="34" charset="0"/>
                <a:cs typeface="Arial" panose="020B0604020202020204" pitchFamily="34" charset="0"/>
              </a:rPr>
              <a:t>University of Tokyo, </a:t>
            </a:r>
            <a:r>
              <a:rPr lang="en-US" sz="1300" dirty="0">
                <a:latin typeface="Arial" panose="020B0604020202020204" pitchFamily="34" charset="0"/>
                <a:ea typeface="Calibri" panose="020F0502020204030204" pitchFamily="34" charset="0"/>
                <a:cs typeface="Arial" panose="020B0604020202020204" pitchFamily="34" charset="0"/>
              </a:rPr>
              <a:t>Research Center for Advanced Science and Technology</a:t>
            </a:r>
            <a:endParaRPr lang="en-CA" sz="1300" dirty="0">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0"/>
              </a:spcBef>
            </a:pPr>
            <a:r>
              <a:rPr lang="en-CA" sz="1300" dirty="0">
                <a:latin typeface="Arial" panose="020B0604020202020204" pitchFamily="34" charset="0"/>
                <a:ea typeface="Calibri" panose="020F0502020204030204" pitchFamily="34" charset="0"/>
                <a:cs typeface="Arial" panose="020B0604020202020204" pitchFamily="34" charset="0"/>
              </a:rPr>
              <a:t>University of Toronto, Centre for Industrial Relations and Human Resources</a:t>
            </a:r>
          </a:p>
          <a:p>
            <a:pPr>
              <a:lnSpc>
                <a:spcPct val="100000"/>
              </a:lnSpc>
              <a:spcBef>
                <a:spcPts val="0"/>
              </a:spcBef>
            </a:pPr>
            <a:r>
              <a:rPr lang="en-CA" sz="1300" dirty="0">
                <a:latin typeface="Arial" panose="020B0604020202020204" pitchFamily="34" charset="0"/>
                <a:cs typeface="Arial" panose="020B0604020202020204" pitchFamily="34" charset="0"/>
              </a:rPr>
              <a:t>University of Western Ontario</a:t>
            </a:r>
          </a:p>
          <a:p>
            <a:pPr>
              <a:lnSpc>
                <a:spcPct val="100000"/>
              </a:lnSpc>
              <a:spcBef>
                <a:spcPts val="0"/>
              </a:spcBef>
            </a:pPr>
            <a:r>
              <a:rPr lang="en-CA" sz="1300" dirty="0">
                <a:latin typeface="Arial" panose="020B0604020202020204" pitchFamily="34" charset="0"/>
                <a:cs typeface="Arial" panose="020B0604020202020204" pitchFamily="34" charset="0"/>
              </a:rPr>
              <a:t>University of Winnipeg</a:t>
            </a:r>
          </a:p>
          <a:p>
            <a:pPr>
              <a:lnSpc>
                <a:spcPct val="100000"/>
              </a:lnSpc>
              <a:spcBef>
                <a:spcPts val="0"/>
              </a:spcBef>
            </a:pPr>
            <a:r>
              <a:rPr lang="en-CA" sz="1300" dirty="0">
                <a:latin typeface="Arial" panose="020B0604020202020204" pitchFamily="34" charset="0"/>
                <a:ea typeface="Calibri" panose="020F0502020204030204" pitchFamily="34" charset="0"/>
                <a:cs typeface="Arial" panose="020B0604020202020204" pitchFamily="34" charset="0"/>
              </a:rPr>
              <a:t>York University</a:t>
            </a:r>
          </a:p>
          <a:p>
            <a:pPr marL="0" indent="0">
              <a:lnSpc>
                <a:spcPct val="100000"/>
              </a:lnSpc>
              <a:spcBef>
                <a:spcPts val="0"/>
              </a:spcBef>
              <a:buFont typeface="Arial" panose="020B0604020202020204" pitchFamily="34" charset="0"/>
              <a:buNone/>
            </a:pPr>
            <a:endParaRPr lang="en-US" sz="1300" dirty="0">
              <a:latin typeface="Arial" panose="020B0604020202020204" pitchFamily="34" charset="0"/>
              <a:ea typeface="Calibri" panose="020F0502020204030204" pitchFamily="34" charset="0"/>
              <a:cs typeface="Arial" panose="020B0604020202020204" pitchFamily="34" charset="0"/>
            </a:endParaRPr>
          </a:p>
          <a:p>
            <a:pPr marL="0" indent="0">
              <a:lnSpc>
                <a:spcPct val="100000"/>
              </a:lnSpc>
              <a:spcBef>
                <a:spcPts val="0"/>
              </a:spcBef>
              <a:buFont typeface="Arial" panose="020B0604020202020204" pitchFamily="34" charset="0"/>
              <a:buNone/>
            </a:pPr>
            <a:endParaRPr lang="en-CA" sz="13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179C7E78-8D5D-42F3-98DB-A5200BDCBDD0}"/>
              </a:ext>
            </a:extLst>
          </p:cNvPr>
          <p:cNvSpPr txBox="1">
            <a:spLocks/>
          </p:cNvSpPr>
          <p:nvPr/>
        </p:nvSpPr>
        <p:spPr>
          <a:xfrm>
            <a:off x="6172200" y="893898"/>
            <a:ext cx="5181600" cy="57852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300" b="1" dirty="0">
                <a:latin typeface="Arial" panose="020B0604020202020204" pitchFamily="34" charset="0"/>
                <a:cs typeface="Arial" panose="020B0604020202020204" pitchFamily="34" charset="0"/>
              </a:rPr>
              <a:t>Disability Communities</a:t>
            </a:r>
          </a:p>
          <a:p>
            <a:pPr>
              <a:lnSpc>
                <a:spcPct val="100000"/>
              </a:lnSpc>
              <a:spcBef>
                <a:spcPts val="0"/>
              </a:spcBef>
            </a:pPr>
            <a:r>
              <a:rPr lang="en-CA" sz="1300" dirty="0">
                <a:latin typeface="Arial" panose="020B0604020202020204" pitchFamily="34" charset="0"/>
                <a:ea typeface="Calibri" panose="020F0502020204030204" pitchFamily="34" charset="0"/>
                <a:cs typeface="Arial" panose="020B0604020202020204" pitchFamily="34" charset="0"/>
              </a:rPr>
              <a:t>Canadian National Institute for the Blind (CNIB)</a:t>
            </a:r>
            <a:endParaRPr lang="en-US" sz="1300" dirty="0">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0"/>
              </a:spcBef>
            </a:pPr>
            <a:r>
              <a:rPr lang="en-CA" sz="1300" dirty="0">
                <a:latin typeface="Arial" panose="020B0604020202020204" pitchFamily="34" charset="0"/>
                <a:ea typeface="Calibri" panose="020F0502020204030204" pitchFamily="34" charset="0"/>
                <a:cs typeface="Arial" panose="020B0604020202020204" pitchFamily="34" charset="0"/>
              </a:rPr>
              <a:t>Inclusion Canada</a:t>
            </a:r>
          </a:p>
          <a:p>
            <a:pPr>
              <a:lnSpc>
                <a:spcPct val="100000"/>
              </a:lnSpc>
              <a:spcBef>
                <a:spcPts val="0"/>
              </a:spcBef>
            </a:pPr>
            <a:r>
              <a:rPr lang="en-CA" sz="1300" dirty="0">
                <a:latin typeface="Arial" panose="020B0604020202020204" pitchFamily="34" charset="0"/>
                <a:ea typeface="Calibri" panose="020F0502020204030204" pitchFamily="34" charset="0"/>
                <a:cs typeface="Arial" panose="020B0604020202020204" pitchFamily="34" charset="0"/>
              </a:rPr>
              <a:t>National Educational Association of Disabled Students (NEADS)</a:t>
            </a:r>
          </a:p>
          <a:p>
            <a:pPr>
              <a:lnSpc>
                <a:spcPct val="100000"/>
              </a:lnSpc>
              <a:spcBef>
                <a:spcPts val="0"/>
              </a:spcBef>
            </a:pPr>
            <a:r>
              <a:rPr lang="en-CA" sz="1300" dirty="0">
                <a:latin typeface="Arial" panose="020B0604020202020204" pitchFamily="34" charset="0"/>
                <a:cs typeface="Arial" panose="020B0604020202020204" pitchFamily="34" charset="0"/>
              </a:rPr>
              <a:t>Realize</a:t>
            </a:r>
            <a:endParaRPr lang="en-US" sz="1300" dirty="0">
              <a:latin typeface="Arial" panose="020B0604020202020204" pitchFamily="34" charset="0"/>
              <a:cs typeface="Arial" panose="020B0604020202020204" pitchFamily="34" charset="0"/>
            </a:endParaRPr>
          </a:p>
          <a:p>
            <a:pPr marL="0" indent="0">
              <a:lnSpc>
                <a:spcPct val="100000"/>
              </a:lnSpc>
              <a:spcBef>
                <a:spcPts val="0"/>
              </a:spcBef>
              <a:buFont typeface="Arial" panose="020B0604020202020204" pitchFamily="34" charset="0"/>
              <a:buNone/>
            </a:pPr>
            <a:endParaRPr lang="en-US" sz="600" b="1" dirty="0">
              <a:latin typeface="Arial" panose="020B0604020202020204" pitchFamily="34" charset="0"/>
              <a:cs typeface="Arial" panose="020B0604020202020204" pitchFamily="34" charset="0"/>
            </a:endParaRPr>
          </a:p>
          <a:p>
            <a:pPr marL="0" indent="0">
              <a:lnSpc>
                <a:spcPct val="100000"/>
              </a:lnSpc>
              <a:spcBef>
                <a:spcPts val="0"/>
              </a:spcBef>
              <a:buFont typeface="Arial" panose="020B0604020202020204" pitchFamily="34" charset="0"/>
              <a:buNone/>
            </a:pPr>
            <a:r>
              <a:rPr lang="en-US" sz="1300" b="1" dirty="0">
                <a:latin typeface="Arial" panose="020B0604020202020204" pitchFamily="34" charset="0"/>
                <a:cs typeface="Arial" panose="020B0604020202020204" pitchFamily="34" charset="0"/>
              </a:rPr>
              <a:t>Labour</a:t>
            </a:r>
          </a:p>
          <a:p>
            <a:pPr>
              <a:lnSpc>
                <a:spcPct val="100000"/>
              </a:lnSpc>
              <a:spcBef>
                <a:spcPts val="0"/>
              </a:spcBef>
            </a:pPr>
            <a:r>
              <a:rPr lang="en-US" sz="1300" dirty="0">
                <a:latin typeface="Arial" panose="020B0604020202020204" pitchFamily="34" charset="0"/>
                <a:cs typeface="Arial" panose="020B0604020202020204" pitchFamily="34" charset="0"/>
              </a:rPr>
              <a:t>Ontario Federation of Labour (OFL)</a:t>
            </a:r>
          </a:p>
          <a:p>
            <a:pPr>
              <a:lnSpc>
                <a:spcPct val="100000"/>
              </a:lnSpc>
              <a:spcBef>
                <a:spcPts val="0"/>
              </a:spcBef>
            </a:pPr>
            <a:r>
              <a:rPr lang="en-US" sz="1300" dirty="0">
                <a:latin typeface="Arial" panose="020B0604020202020204" pitchFamily="34" charset="0"/>
                <a:cs typeface="Arial" panose="020B0604020202020204" pitchFamily="34" charset="0"/>
              </a:rPr>
              <a:t>Ontario Secondary School Teachers’ Federation (OSSTF)</a:t>
            </a:r>
          </a:p>
          <a:p>
            <a:pPr>
              <a:lnSpc>
                <a:spcPct val="100000"/>
              </a:lnSpc>
              <a:spcBef>
                <a:spcPts val="0"/>
              </a:spcBef>
            </a:pPr>
            <a:r>
              <a:rPr lang="en-US" sz="1300" dirty="0">
                <a:latin typeface="Arial" panose="020B0604020202020204" pitchFamily="34" charset="0"/>
                <a:cs typeface="Arial" panose="020B0604020202020204" pitchFamily="34" charset="0"/>
              </a:rPr>
              <a:t>Canadian Labour Congress (CLC)</a:t>
            </a:r>
          </a:p>
          <a:p>
            <a:pPr>
              <a:lnSpc>
                <a:spcPct val="100000"/>
              </a:lnSpc>
              <a:spcBef>
                <a:spcPts val="0"/>
              </a:spcBef>
            </a:pPr>
            <a:r>
              <a:rPr lang="en-CA" sz="1300" dirty="0">
                <a:latin typeface="Arial" panose="020B0604020202020204" pitchFamily="34" charset="0"/>
                <a:ea typeface="Calibri" panose="020F0502020204030204" pitchFamily="34" charset="0"/>
                <a:cs typeface="Arial" panose="020B0604020202020204" pitchFamily="34" charset="0"/>
              </a:rPr>
              <a:t>UNIFOR</a:t>
            </a:r>
          </a:p>
          <a:p>
            <a:pPr>
              <a:lnSpc>
                <a:spcPct val="100000"/>
              </a:lnSpc>
              <a:spcBef>
                <a:spcPts val="0"/>
              </a:spcBef>
            </a:pPr>
            <a:r>
              <a:rPr lang="en-US" sz="1300" dirty="0">
                <a:latin typeface="Arial" panose="020B0604020202020204" pitchFamily="34" charset="0"/>
                <a:ea typeface="Calibri" panose="020F0502020204030204" pitchFamily="34" charset="0"/>
                <a:cs typeface="Arial" panose="020B0604020202020204" pitchFamily="34" charset="0"/>
              </a:rPr>
              <a:t>Provincial Building &amp; Construction Trades Council of Ontario</a:t>
            </a:r>
            <a:endParaRPr lang="en-CA" sz="1300" dirty="0">
              <a:latin typeface="Arial" panose="020B0604020202020204" pitchFamily="34" charset="0"/>
              <a:cs typeface="Arial" panose="020B0604020202020204" pitchFamily="34" charset="0"/>
            </a:endParaRPr>
          </a:p>
          <a:p>
            <a:pPr>
              <a:lnSpc>
                <a:spcPct val="100000"/>
              </a:lnSpc>
              <a:spcBef>
                <a:spcPts val="0"/>
              </a:spcBef>
            </a:pPr>
            <a:r>
              <a:rPr lang="en-US" sz="1300" dirty="0">
                <a:latin typeface="Arial" panose="020B0604020202020204" pitchFamily="34" charset="0"/>
                <a:cs typeface="Arial" panose="020B0604020202020204" pitchFamily="34" charset="0"/>
              </a:rPr>
              <a:t>United Food and Commercial Workers Canada (UFCW)</a:t>
            </a:r>
          </a:p>
          <a:p>
            <a:pPr marL="0" indent="0">
              <a:lnSpc>
                <a:spcPct val="100000"/>
              </a:lnSpc>
              <a:spcBef>
                <a:spcPts val="0"/>
              </a:spcBef>
              <a:buFont typeface="Arial" panose="020B0604020202020204" pitchFamily="34" charset="0"/>
              <a:buNone/>
            </a:pPr>
            <a:endParaRPr lang="en-US" sz="600" dirty="0">
              <a:latin typeface="Arial" panose="020B0604020202020204" pitchFamily="34" charset="0"/>
              <a:cs typeface="Arial" panose="020B0604020202020204" pitchFamily="34" charset="0"/>
            </a:endParaRPr>
          </a:p>
          <a:p>
            <a:pPr marL="0" indent="0">
              <a:lnSpc>
                <a:spcPct val="100000"/>
              </a:lnSpc>
              <a:spcBef>
                <a:spcPts val="0"/>
              </a:spcBef>
              <a:buFont typeface="Arial" panose="020B0604020202020204" pitchFamily="34" charset="0"/>
              <a:buNone/>
            </a:pPr>
            <a:r>
              <a:rPr lang="en-US" sz="1300" b="1" dirty="0">
                <a:latin typeface="Arial" panose="020B0604020202020204" pitchFamily="34" charset="0"/>
                <a:cs typeface="Arial" panose="020B0604020202020204" pitchFamily="34" charset="0"/>
              </a:rPr>
              <a:t>Industry</a:t>
            </a:r>
          </a:p>
          <a:p>
            <a:pPr>
              <a:lnSpc>
                <a:spcPct val="100000"/>
              </a:lnSpc>
              <a:spcBef>
                <a:spcPts val="0"/>
              </a:spcBef>
            </a:pPr>
            <a:r>
              <a:rPr lang="en-CA" sz="1300" dirty="0">
                <a:latin typeface="Arial" panose="020B0604020202020204" pitchFamily="34" charset="0"/>
                <a:ea typeface="Calibri" panose="020F0502020204030204" pitchFamily="34" charset="0"/>
                <a:cs typeface="Arial" panose="020B0604020202020204" pitchFamily="34" charset="0"/>
              </a:rPr>
              <a:t>Automotive Parts Manufacturers’ Association </a:t>
            </a:r>
          </a:p>
          <a:p>
            <a:pPr>
              <a:lnSpc>
                <a:spcPct val="100000"/>
              </a:lnSpc>
              <a:spcBef>
                <a:spcPts val="0"/>
              </a:spcBef>
            </a:pPr>
            <a:r>
              <a:rPr lang="en-US" sz="1300" dirty="0">
                <a:latin typeface="Arial" panose="020B0604020202020204" pitchFamily="34" charset="0"/>
                <a:cs typeface="Arial" panose="020B0604020202020204" pitchFamily="34" charset="0"/>
              </a:rPr>
              <a:t>Canadian Chamber of Commerce</a:t>
            </a:r>
            <a:endParaRPr lang="en-CA" sz="1300" dirty="0">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0"/>
              </a:spcBef>
            </a:pPr>
            <a:r>
              <a:rPr lang="en-CA" sz="1300" dirty="0">
                <a:latin typeface="Arial" panose="020B0604020202020204" pitchFamily="34" charset="0"/>
                <a:ea typeface="Calibri" panose="020F0502020204030204" pitchFamily="34" charset="0"/>
                <a:cs typeface="Arial" panose="020B0604020202020204" pitchFamily="34" charset="0"/>
              </a:rPr>
              <a:t>Canadian Imperial Bank of Commerce (CIBC)</a:t>
            </a:r>
          </a:p>
          <a:p>
            <a:pPr>
              <a:lnSpc>
                <a:spcPct val="100000"/>
              </a:lnSpc>
              <a:spcBef>
                <a:spcPts val="0"/>
              </a:spcBef>
            </a:pPr>
            <a:r>
              <a:rPr lang="en-CA" sz="1300" dirty="0">
                <a:latin typeface="Arial" panose="020B0604020202020204" pitchFamily="34" charset="0"/>
                <a:ea typeface="Calibri" panose="020F0502020204030204" pitchFamily="34" charset="0"/>
                <a:cs typeface="Arial" panose="020B0604020202020204" pitchFamily="34" charset="0"/>
              </a:rPr>
              <a:t>Jazz Aviation</a:t>
            </a:r>
          </a:p>
          <a:p>
            <a:pPr marL="0" indent="0">
              <a:lnSpc>
                <a:spcPct val="100000"/>
              </a:lnSpc>
              <a:spcBef>
                <a:spcPts val="0"/>
              </a:spcBef>
              <a:buFont typeface="Arial" panose="020B0604020202020204" pitchFamily="34" charset="0"/>
              <a:buNone/>
            </a:pPr>
            <a:endParaRPr lang="en-US" sz="600" b="1" dirty="0">
              <a:latin typeface="Arial" panose="020B0604020202020204" pitchFamily="34" charset="0"/>
              <a:cs typeface="Arial" panose="020B0604020202020204" pitchFamily="34" charset="0"/>
            </a:endParaRPr>
          </a:p>
          <a:p>
            <a:pPr marL="0" indent="0">
              <a:lnSpc>
                <a:spcPct val="100000"/>
              </a:lnSpc>
              <a:spcBef>
                <a:spcPts val="0"/>
              </a:spcBef>
              <a:buFont typeface="Arial" panose="020B0604020202020204" pitchFamily="34" charset="0"/>
              <a:buNone/>
            </a:pPr>
            <a:r>
              <a:rPr lang="en-US" sz="1300" b="1" dirty="0">
                <a:latin typeface="Arial" panose="020B0604020202020204" pitchFamily="34" charset="0"/>
                <a:cs typeface="Arial" panose="020B0604020202020204" pitchFamily="34" charset="0"/>
              </a:rPr>
              <a:t>Services</a:t>
            </a:r>
          </a:p>
          <a:p>
            <a:pPr>
              <a:lnSpc>
                <a:spcPct val="100000"/>
              </a:lnSpc>
              <a:spcBef>
                <a:spcPts val="0"/>
              </a:spcBef>
            </a:pPr>
            <a:r>
              <a:rPr lang="en-CA" sz="1300" dirty="0" err="1">
                <a:latin typeface="Arial" panose="020B0604020202020204" pitchFamily="34" charset="0"/>
                <a:ea typeface="Calibri" panose="020F0502020204030204" pitchFamily="34" charset="0"/>
                <a:cs typeface="Arial" panose="020B0604020202020204" pitchFamily="34" charset="0"/>
              </a:rPr>
              <a:t>L’Arrimage</a:t>
            </a:r>
            <a:endParaRPr lang="en-US" sz="1300" b="1" dirty="0">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0"/>
              </a:spcBef>
            </a:pPr>
            <a:r>
              <a:rPr lang="en-US" sz="1300" dirty="0">
                <a:latin typeface="Arial" panose="020B0604020202020204" pitchFamily="34" charset="0"/>
                <a:cs typeface="Arial" panose="020B0604020202020204" pitchFamily="34" charset="0"/>
              </a:rPr>
              <a:t>Canadian Council on Rehabilitation and Work (CCRW)</a:t>
            </a:r>
          </a:p>
          <a:p>
            <a:pPr>
              <a:lnSpc>
                <a:spcPct val="100000"/>
              </a:lnSpc>
              <a:spcBef>
                <a:spcPts val="0"/>
              </a:spcBef>
            </a:pPr>
            <a:r>
              <a:rPr lang="en-US" sz="1300" dirty="0">
                <a:latin typeface="Arial" panose="020B0604020202020204" pitchFamily="34" charset="0"/>
                <a:cs typeface="Arial" panose="020B0604020202020204" pitchFamily="34" charset="0"/>
              </a:rPr>
              <a:t>March of Dimes, Rehabilitation and Clinical Services</a:t>
            </a:r>
          </a:p>
          <a:p>
            <a:pPr>
              <a:lnSpc>
                <a:spcPct val="100000"/>
              </a:lnSpc>
              <a:spcBef>
                <a:spcPts val="0"/>
              </a:spcBef>
            </a:pPr>
            <a:r>
              <a:rPr lang="en-CA" sz="1300" dirty="0">
                <a:latin typeface="Arial" panose="020B0604020202020204" pitchFamily="34" charset="0"/>
                <a:ea typeface="Calibri" panose="020F0502020204030204" pitchFamily="34" charset="0"/>
                <a:cs typeface="Arial" panose="020B0604020202020204" pitchFamily="34" charset="0"/>
              </a:rPr>
              <a:t>Ontario Occupational Health Nurses Association</a:t>
            </a:r>
          </a:p>
          <a:p>
            <a:pPr>
              <a:lnSpc>
                <a:spcPct val="100000"/>
              </a:lnSpc>
              <a:spcBef>
                <a:spcPts val="0"/>
              </a:spcBef>
            </a:pPr>
            <a:r>
              <a:rPr lang="en-US" sz="1300" dirty="0">
                <a:latin typeface="Arial" panose="020B0604020202020204" pitchFamily="34" charset="0"/>
                <a:cs typeface="Arial" panose="020B0604020202020204" pitchFamily="34" charset="0"/>
              </a:rPr>
              <a:t>Ready, Willing and Able</a:t>
            </a:r>
          </a:p>
          <a:p>
            <a:pPr marL="0" indent="0">
              <a:lnSpc>
                <a:spcPct val="100000"/>
              </a:lnSpc>
              <a:spcBef>
                <a:spcPts val="0"/>
              </a:spcBef>
              <a:buFont typeface="Arial" panose="020B0604020202020204" pitchFamily="34" charset="0"/>
              <a:buNone/>
            </a:pPr>
            <a:endParaRPr lang="en-US" sz="600" dirty="0">
              <a:latin typeface="Arial" panose="020B0604020202020204" pitchFamily="34" charset="0"/>
              <a:cs typeface="Arial" panose="020B0604020202020204" pitchFamily="34" charset="0"/>
            </a:endParaRPr>
          </a:p>
          <a:p>
            <a:pPr marL="0" indent="0">
              <a:lnSpc>
                <a:spcPct val="100000"/>
              </a:lnSpc>
              <a:spcBef>
                <a:spcPts val="0"/>
              </a:spcBef>
              <a:buFont typeface="Arial" panose="020B0604020202020204" pitchFamily="34" charset="0"/>
              <a:buNone/>
            </a:pPr>
            <a:r>
              <a:rPr lang="en-US" sz="1300" b="1" dirty="0">
                <a:latin typeface="Arial" panose="020B0604020202020204" pitchFamily="34" charset="0"/>
                <a:cs typeface="Arial" panose="020B0604020202020204" pitchFamily="34" charset="0"/>
              </a:rPr>
              <a:t>Government</a:t>
            </a:r>
          </a:p>
          <a:p>
            <a:pPr>
              <a:lnSpc>
                <a:spcPct val="100000"/>
              </a:lnSpc>
              <a:spcBef>
                <a:spcPts val="0"/>
              </a:spcBef>
            </a:pPr>
            <a:r>
              <a:rPr lang="en-CA" sz="1300" dirty="0">
                <a:latin typeface="Arial" panose="020B0604020202020204" pitchFamily="34" charset="0"/>
                <a:cs typeface="Arial" panose="020B0604020202020204" pitchFamily="34" charset="0"/>
              </a:rPr>
              <a:t>Accessibility</a:t>
            </a:r>
            <a:r>
              <a:rPr lang="en-CA" sz="1300" dirty="0">
                <a:latin typeface="Arial" panose="020B0604020202020204" pitchFamily="34" charset="0"/>
                <a:ea typeface="Calibri" panose="020F0502020204030204" pitchFamily="34" charset="0"/>
                <a:cs typeface="Arial" panose="020B0604020202020204" pitchFamily="34" charset="0"/>
              </a:rPr>
              <a:t> Standards Canada</a:t>
            </a:r>
          </a:p>
          <a:p>
            <a:pPr>
              <a:lnSpc>
                <a:spcPct val="100000"/>
              </a:lnSpc>
              <a:spcBef>
                <a:spcPts val="0"/>
              </a:spcBef>
            </a:pPr>
            <a:r>
              <a:rPr lang="en-CA" sz="1300" dirty="0">
                <a:latin typeface="Arial" panose="020B0604020202020204" pitchFamily="34" charset="0"/>
                <a:ea typeface="Calibri" panose="020F0502020204030204" pitchFamily="34" charset="0"/>
                <a:cs typeface="Arial" panose="020B0604020202020204" pitchFamily="34" charset="0"/>
              </a:rPr>
              <a:t>Employment and Social Development Canada</a:t>
            </a:r>
          </a:p>
          <a:p>
            <a:pPr>
              <a:lnSpc>
                <a:spcPct val="100000"/>
              </a:lnSpc>
              <a:spcBef>
                <a:spcPts val="0"/>
              </a:spcBef>
            </a:pPr>
            <a:r>
              <a:rPr lang="en-CA" sz="1300" dirty="0">
                <a:latin typeface="Arial" panose="020B0604020202020204" pitchFamily="34" charset="0"/>
                <a:ea typeface="Calibri" panose="020F0502020204030204" pitchFamily="34" charset="0"/>
                <a:cs typeface="Arial" panose="020B0604020202020204" pitchFamily="34" charset="0"/>
              </a:rPr>
              <a:t>Labour Market Information Council</a:t>
            </a:r>
          </a:p>
        </p:txBody>
      </p:sp>
      <p:sp>
        <p:nvSpPr>
          <p:cNvPr id="5" name="TextBox 4" hidden="1">
            <a:extLst>
              <a:ext uri="{FF2B5EF4-FFF2-40B4-BE49-F238E27FC236}">
                <a16:creationId xmlns:a16="http://schemas.microsoft.com/office/drawing/2014/main" id="{F62B9ED1-3239-98BD-5E7A-87582F402C9F}"/>
              </a:ext>
            </a:extLst>
          </p:cNvPr>
          <p:cNvSpPr txBox="1"/>
          <p:nvPr/>
        </p:nvSpPr>
        <p:spPr>
          <a:xfrm>
            <a:off x="11659622" y="2955"/>
            <a:ext cx="532378" cy="369332"/>
          </a:xfrm>
          <a:prstGeom prst="rect">
            <a:avLst/>
          </a:prstGeom>
          <a:noFill/>
        </p:spPr>
        <p:txBody>
          <a:bodyPr wrap="square" rtlCol="0">
            <a:spAutoFit/>
          </a:bodyPr>
          <a:lstStyle/>
          <a:p>
            <a:pPr algn="ctr"/>
            <a:r>
              <a:rPr lang="en-US" dirty="0"/>
              <a:t>ET</a:t>
            </a:r>
            <a:endParaRPr lang="en-CA" dirty="0"/>
          </a:p>
        </p:txBody>
      </p:sp>
      <p:sp>
        <p:nvSpPr>
          <p:cNvPr id="8" name="Slide Number Placeholder 7">
            <a:extLst>
              <a:ext uri="{FF2B5EF4-FFF2-40B4-BE49-F238E27FC236}">
                <a16:creationId xmlns:a16="http://schemas.microsoft.com/office/drawing/2014/main" id="{830EFB5C-472E-D90A-636A-513D0B2B9FC1}"/>
              </a:ext>
            </a:extLst>
          </p:cNvPr>
          <p:cNvSpPr>
            <a:spLocks noGrp="1"/>
          </p:cNvSpPr>
          <p:nvPr>
            <p:ph type="sldNum" sz="quarter" idx="12"/>
          </p:nvPr>
        </p:nvSpPr>
        <p:spPr/>
        <p:txBody>
          <a:bodyPr/>
          <a:lstStyle/>
          <a:p>
            <a:fld id="{FE8E0596-E379-2843-B090-D6EA44A83568}" type="slidenum">
              <a:rPr lang="en-US" smtClean="0"/>
              <a:t>8</a:t>
            </a:fld>
            <a:endParaRPr lang="en-US" dirty="0"/>
          </a:p>
        </p:txBody>
      </p:sp>
    </p:spTree>
    <p:extLst>
      <p:ext uri="{BB962C8B-B14F-4D97-AF65-F5344CB8AC3E}">
        <p14:creationId xmlns:p14="http://schemas.microsoft.com/office/powerpoint/2010/main" val="322599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591DF423-991F-9AC3-4413-29CE4659A46D}"/>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Partner Organization Logos</a:t>
            </a:r>
          </a:p>
        </p:txBody>
      </p:sp>
      <p:pic>
        <p:nvPicPr>
          <p:cNvPr id="4" name="Picture 3">
            <a:extLst>
              <a:ext uri="{FF2B5EF4-FFF2-40B4-BE49-F238E27FC236}">
                <a16:creationId xmlns:a16="http://schemas.microsoft.com/office/drawing/2014/main" id="{B2F650A3-F989-B65E-E693-1DC86124B2B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9029" y="252547"/>
            <a:ext cx="11186587" cy="6291943"/>
          </a:xfrm>
          <a:prstGeom prst="rect">
            <a:avLst/>
          </a:prstGeom>
        </p:spPr>
      </p:pic>
      <p:pic>
        <p:nvPicPr>
          <p:cNvPr id="6" name="Picture 5">
            <a:extLst>
              <a:ext uri="{FF2B5EF4-FFF2-40B4-BE49-F238E27FC236}">
                <a16:creationId xmlns:a16="http://schemas.microsoft.com/office/drawing/2014/main" id="{95A8B9B9-CE68-D999-E527-72FFC18A7DF9}"/>
              </a:ext>
              <a:ext uri="{C183D7F6-B498-43B3-948B-1728B52AA6E4}">
                <adec:decorative xmlns:adec="http://schemas.microsoft.com/office/drawing/2017/decorative" val="1"/>
              </a:ext>
            </a:extLst>
          </p:cNvPr>
          <p:cNvPicPr>
            <a:picLocks noChangeAspect="1"/>
          </p:cNvPicPr>
          <p:nvPr/>
        </p:nvPicPr>
        <p:blipFill rotWithShape="1">
          <a:blip r:embed="rId3"/>
          <a:srcRect t="8923" b="-1"/>
          <a:stretch/>
        </p:blipFill>
        <p:spPr>
          <a:xfrm>
            <a:off x="2408924" y="5900737"/>
            <a:ext cx="1278151" cy="776069"/>
          </a:xfrm>
          <a:prstGeom prst="rect">
            <a:avLst/>
          </a:prstGeom>
        </p:spPr>
      </p:pic>
      <p:sp>
        <p:nvSpPr>
          <p:cNvPr id="2" name="TextBox 1" hidden="1">
            <a:extLst>
              <a:ext uri="{FF2B5EF4-FFF2-40B4-BE49-F238E27FC236}">
                <a16:creationId xmlns:a16="http://schemas.microsoft.com/office/drawing/2014/main" id="{95430909-DBCE-BD89-DFF1-3824CC56634E}"/>
              </a:ext>
            </a:extLst>
          </p:cNvPr>
          <p:cNvSpPr txBox="1"/>
          <p:nvPr/>
        </p:nvSpPr>
        <p:spPr>
          <a:xfrm>
            <a:off x="11659622" y="2955"/>
            <a:ext cx="532378" cy="369332"/>
          </a:xfrm>
          <a:prstGeom prst="rect">
            <a:avLst/>
          </a:prstGeom>
          <a:noFill/>
        </p:spPr>
        <p:txBody>
          <a:bodyPr wrap="square" rtlCol="0">
            <a:spAutoFit/>
          </a:bodyPr>
          <a:lstStyle/>
          <a:p>
            <a:pPr algn="ctr"/>
            <a:r>
              <a:rPr lang="en-US" dirty="0"/>
              <a:t>ET</a:t>
            </a:r>
            <a:endParaRPr lang="en-CA" dirty="0"/>
          </a:p>
        </p:txBody>
      </p:sp>
      <p:sp>
        <p:nvSpPr>
          <p:cNvPr id="7" name="Slide Number Placeholder 6">
            <a:extLst>
              <a:ext uri="{FF2B5EF4-FFF2-40B4-BE49-F238E27FC236}">
                <a16:creationId xmlns:a16="http://schemas.microsoft.com/office/drawing/2014/main" id="{190D8C77-8F60-945D-31A2-EA0A663AD952}"/>
              </a:ext>
            </a:extLst>
          </p:cNvPr>
          <p:cNvSpPr>
            <a:spLocks noGrp="1"/>
          </p:cNvSpPr>
          <p:nvPr>
            <p:ph type="sldNum" sz="quarter" idx="12"/>
          </p:nvPr>
        </p:nvSpPr>
        <p:spPr/>
        <p:txBody>
          <a:bodyPr/>
          <a:lstStyle/>
          <a:p>
            <a:fld id="{FE8E0596-E379-2843-B090-D6EA44A83568}" type="slidenum">
              <a:rPr lang="en-US" smtClean="0"/>
              <a:t>9</a:t>
            </a:fld>
            <a:endParaRPr lang="en-US" dirty="0"/>
          </a:p>
        </p:txBody>
      </p:sp>
    </p:spTree>
    <p:extLst>
      <p:ext uri="{BB962C8B-B14F-4D97-AF65-F5344CB8AC3E}">
        <p14:creationId xmlns:p14="http://schemas.microsoft.com/office/powerpoint/2010/main" val="9330365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26883</TotalTime>
  <Words>2060</Words>
  <Application>Microsoft Macintosh PowerPoint</Application>
  <PresentationFormat>Widescreen</PresentationFormat>
  <Paragraphs>279</Paragraphs>
  <Slides>27</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Calibri Light</vt:lpstr>
      <vt:lpstr>Corbel</vt:lpstr>
      <vt:lpstr>Lato</vt:lpstr>
      <vt:lpstr>Times New Roman</vt:lpstr>
      <vt:lpstr>Verdana</vt:lpstr>
      <vt:lpstr>Office Theme</vt:lpstr>
      <vt:lpstr>IDEA Speaker Series: Building employer capacity for disability inclusion through  knowledge to practice</vt:lpstr>
      <vt:lpstr>Land Acknowledgement </vt:lpstr>
      <vt:lpstr>Agenda </vt:lpstr>
      <vt:lpstr>Overview of IDEA</vt:lpstr>
      <vt:lpstr>Mission, Vision, Values</vt:lpstr>
      <vt:lpstr>Our Approach </vt:lpstr>
      <vt:lpstr>IDEA Signature Methodology</vt:lpstr>
      <vt:lpstr>Partner Organizations</vt:lpstr>
      <vt:lpstr>Partner Organization Logos</vt:lpstr>
      <vt:lpstr>Hub 1 Projects – Workplace Systems and Partnerships</vt:lpstr>
      <vt:lpstr>Best Practices for Accessibility Planning and Reporting</vt:lpstr>
      <vt:lpstr>Stages of Disability Confidence</vt:lpstr>
      <vt:lpstr>Key Concept: Equity Diversity Inclusion and Accessibility (EDIA) Maturity</vt:lpstr>
      <vt:lpstr>Best Practices for Accessibility Planning and Reporting: Continual Improvement</vt:lpstr>
      <vt:lpstr>Best Practices for Accessibility Planning and Reporting: Systems Thinking </vt:lpstr>
      <vt:lpstr>Combining Systems Thinking with  Continual Improvement</vt:lpstr>
      <vt:lpstr>Accessibility Planning and Reporting A Five-step Framework for Action </vt:lpstr>
      <vt:lpstr>Inclusive Design Workshop Development Partnership with OFL</vt:lpstr>
      <vt:lpstr>Universal Design, Accessibility, and Inclusive Design</vt:lpstr>
      <vt:lpstr>Workshop Modules</vt:lpstr>
      <vt:lpstr>Hub 2 Projects – Employment Support Systems</vt:lpstr>
      <vt:lpstr>Featuring Key Innovations in Employment Supports</vt:lpstr>
      <vt:lpstr>Remote Work Scan</vt:lpstr>
      <vt:lpstr>Initial Findings from Remote Work Project</vt:lpstr>
      <vt:lpstr>Next Steps for Remote Work</vt:lpstr>
      <vt:lpstr>Deliverables from Hub 2</vt:lpstr>
      <vt:lpstr>Thank You!! Stay in touch: www.vraie-idea.ca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IDEA</dc:title>
  <dc:creator>Gewurtz, Rebecca</dc:creator>
  <cp:lastModifiedBy>Therese Salenieks</cp:lastModifiedBy>
  <cp:revision>418</cp:revision>
  <cp:lastPrinted>2022-04-06T18:56:53Z</cp:lastPrinted>
  <dcterms:created xsi:type="dcterms:W3CDTF">2021-07-13T04:50:17Z</dcterms:created>
  <dcterms:modified xsi:type="dcterms:W3CDTF">2023-12-05T21:10:22Z</dcterms:modified>
</cp:coreProperties>
</file>